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sldIdLst>
    <p:sldId id="258" r:id="rId2"/>
    <p:sldId id="257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9" r:id="rId14"/>
    <p:sldId id="270" r:id="rId15"/>
    <p:sldId id="271" r:id="rId16"/>
    <p:sldId id="272" r:id="rId17"/>
    <p:sldId id="267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6" r:id="rId29"/>
    <p:sldId id="287" r:id="rId30"/>
    <p:sldId id="288" r:id="rId31"/>
    <p:sldId id="289" r:id="rId32"/>
    <p:sldId id="291" r:id="rId33"/>
    <p:sldId id="290" r:id="rId34"/>
    <p:sldId id="292" r:id="rId35"/>
    <p:sldId id="293" r:id="rId36"/>
    <p:sldId id="294" r:id="rId37"/>
    <p:sldId id="283" r:id="rId38"/>
    <p:sldId id="284" r:id="rId39"/>
    <p:sldId id="285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4660"/>
  </p:normalViewPr>
  <p:slideViewPr>
    <p:cSldViewPr snapToGrid="0">
      <p:cViewPr varScale="1">
        <p:scale>
          <a:sx n="70" d="100"/>
          <a:sy n="70" d="100"/>
        </p:scale>
        <p:origin x="6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5222-BA53-47F4-9018-53C0892CDA04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CE0B-386A-4A61-A4A9-58B2F9B2C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02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5222-BA53-47F4-9018-53C0892CDA04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CE0B-386A-4A61-A4A9-58B2F9B2C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3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5222-BA53-47F4-9018-53C0892CDA04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CE0B-386A-4A61-A4A9-58B2F9B2C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67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5222-BA53-47F4-9018-53C0892CDA04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CE0B-386A-4A61-A4A9-58B2F9B2C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5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5222-BA53-47F4-9018-53C0892CDA04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CE0B-386A-4A61-A4A9-58B2F9B2C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33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5222-BA53-47F4-9018-53C0892CDA04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CE0B-386A-4A61-A4A9-58B2F9B2C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743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5222-BA53-47F4-9018-53C0892CDA04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CE0B-386A-4A61-A4A9-58B2F9B2C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685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5222-BA53-47F4-9018-53C0892CDA04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CE0B-386A-4A61-A4A9-58B2F9B2C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63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5222-BA53-47F4-9018-53C0892CDA04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CE0B-386A-4A61-A4A9-58B2F9B2C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92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5222-BA53-47F4-9018-53C0892CDA04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CE0B-386A-4A61-A4A9-58B2F9B2C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97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5222-BA53-47F4-9018-53C0892CDA04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CE0B-386A-4A61-A4A9-58B2F9B2C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47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75222-BA53-47F4-9018-53C0892CDA04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BCE0B-386A-4A61-A4A9-58B2F9B2C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06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13899" y="204716"/>
            <a:ext cx="11532358" cy="60323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00B0F0"/>
                </a:solidFill>
              </a:rPr>
              <a:t>Cellular Respiration</a:t>
            </a:r>
          </a:p>
          <a:p>
            <a:pPr marL="0" indent="0">
              <a:buNone/>
            </a:pPr>
            <a:r>
              <a:rPr lang="en-US" sz="3200" dirty="0" smtClean="0"/>
              <a:t>After glucose has been broken down to pyruvic acid, the pyruvic acid can be channeled into the next step of either fermentation or cellular respiration .</a:t>
            </a:r>
          </a:p>
          <a:p>
            <a:pPr marL="0" indent="0" algn="just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Cellular respiration, or simply respiration, is defined as an</a:t>
            </a:r>
          </a:p>
          <a:p>
            <a:pPr marL="0" indent="0" algn="just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ATP-generating process in which molecules are oxidized and</a:t>
            </a:r>
          </a:p>
          <a:p>
            <a:pPr marL="0" indent="0" algn="just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the final electron acceptor is (almost always) an inorganic molecule. </a:t>
            </a:r>
          </a:p>
          <a:p>
            <a:pPr marL="0" indent="0" algn="just">
              <a:buNone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An essential feature of respiration is the operation of an</a:t>
            </a:r>
          </a:p>
          <a:p>
            <a:pPr marL="0" indent="0" algn="just">
              <a:buNone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electron transport chain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60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421" y="124052"/>
            <a:ext cx="117097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The CO2 produced in the Krebs cycle is ultimately liberated</a:t>
            </a:r>
          </a:p>
          <a:p>
            <a:r>
              <a:rPr lang="en-US" sz="3200" dirty="0"/>
              <a:t>into the atmosphere as a gaseous by-product of aerobic respiration.</a:t>
            </a:r>
          </a:p>
          <a:p>
            <a:endParaRPr lang="en-US" sz="3200" dirty="0"/>
          </a:p>
          <a:p>
            <a:r>
              <a:rPr lang="en-US" sz="3200" dirty="0"/>
              <a:t>The reduced coenzymes NADH and FADH2 are the most</a:t>
            </a:r>
          </a:p>
          <a:p>
            <a:r>
              <a:rPr lang="en-US" sz="3200" dirty="0"/>
              <a:t>important products of the Krebs cycle because they contain</a:t>
            </a:r>
          </a:p>
          <a:p>
            <a:r>
              <a:rPr lang="en-US" sz="3200" dirty="0"/>
              <a:t>most of the energy originally stored in glucose. During the next</a:t>
            </a:r>
          </a:p>
          <a:p>
            <a:r>
              <a:rPr lang="en-US" sz="3200" dirty="0"/>
              <a:t>phase of respiration, a series of reductions indirectly transfers</a:t>
            </a:r>
          </a:p>
          <a:p>
            <a:r>
              <a:rPr lang="en-US" sz="3200" dirty="0"/>
              <a:t>the energy stored in those coenzymes to ATP. These reactions</a:t>
            </a:r>
          </a:p>
          <a:p>
            <a:r>
              <a:rPr lang="en-US" sz="3200" dirty="0"/>
              <a:t>are collectively called the electron transport chain</a:t>
            </a:r>
          </a:p>
        </p:txBody>
      </p:sp>
    </p:spTree>
    <p:extLst>
      <p:ext uri="{BB962C8B-B14F-4D97-AF65-F5344CB8AC3E}">
        <p14:creationId xmlns:p14="http://schemas.microsoft.com/office/powerpoint/2010/main" val="317747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7504" y="246882"/>
            <a:ext cx="115960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The Electron Transport Chain (System)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r>
              <a:rPr lang="en-US" sz="3200" dirty="0" smtClean="0"/>
              <a:t>An </a:t>
            </a:r>
            <a:r>
              <a:rPr lang="en-US" sz="3200" dirty="0"/>
              <a:t>electron </a:t>
            </a:r>
            <a:r>
              <a:rPr lang="en-US" sz="3200" dirty="0" smtClean="0"/>
              <a:t>transport chain </a:t>
            </a:r>
            <a:r>
              <a:rPr lang="en-US" sz="3200" dirty="0"/>
              <a:t>(system) consists of a sequence of carrier molecules </a:t>
            </a:r>
            <a:r>
              <a:rPr lang="en-US" sz="3200" dirty="0" smtClean="0"/>
              <a:t>that are </a:t>
            </a:r>
            <a:r>
              <a:rPr lang="en-US" sz="3200" dirty="0"/>
              <a:t>capable of oxidation and reduction. As electrons are </a:t>
            </a:r>
            <a:r>
              <a:rPr lang="en-US" sz="3200" dirty="0" smtClean="0"/>
              <a:t>passed through </a:t>
            </a:r>
            <a:r>
              <a:rPr lang="en-US" sz="3200" dirty="0"/>
              <a:t>the chain, there occurs a stepwise release of </a:t>
            </a:r>
            <a:r>
              <a:rPr lang="en-US" sz="3200" dirty="0" smtClean="0"/>
              <a:t>energy, which </a:t>
            </a:r>
            <a:r>
              <a:rPr lang="en-US" sz="3200" dirty="0"/>
              <a:t>is used to drive the </a:t>
            </a:r>
            <a:r>
              <a:rPr lang="en-US" sz="3200" dirty="0" err="1"/>
              <a:t>chemiosmotic</a:t>
            </a:r>
            <a:r>
              <a:rPr lang="en-US" sz="3200" dirty="0"/>
              <a:t> generation of ATP</a:t>
            </a:r>
            <a:r>
              <a:rPr lang="en-US" sz="3200" dirty="0" smtClean="0"/>
              <a:t>,.</a:t>
            </a:r>
          </a:p>
          <a:p>
            <a:endParaRPr lang="en-US" sz="3200" dirty="0"/>
          </a:p>
          <a:p>
            <a:r>
              <a:rPr lang="en-US" sz="3200" dirty="0" smtClean="0"/>
              <a:t> </a:t>
            </a:r>
            <a:r>
              <a:rPr lang="en-US" sz="3200" dirty="0"/>
              <a:t>The final oxidation is irreversible. In </a:t>
            </a:r>
            <a:r>
              <a:rPr lang="en-US" sz="3200" dirty="0" smtClean="0"/>
              <a:t>eukaryotic cells</a:t>
            </a:r>
            <a:r>
              <a:rPr lang="en-US" sz="3200" dirty="0"/>
              <a:t>, the electron transport chain is contained in the </a:t>
            </a:r>
            <a:r>
              <a:rPr lang="en-US" sz="3200" dirty="0" smtClean="0"/>
              <a:t>inner membrane </a:t>
            </a:r>
            <a:r>
              <a:rPr lang="en-US" sz="3200" dirty="0"/>
              <a:t>of mitochondria; in prokaryotic cells, it is found in </a:t>
            </a:r>
            <a:r>
              <a:rPr lang="en-US" sz="3200" dirty="0" smtClean="0"/>
              <a:t>the plasma </a:t>
            </a:r>
            <a:r>
              <a:rPr lang="en-US" sz="3200" dirty="0"/>
              <a:t>membrane.</a:t>
            </a:r>
          </a:p>
        </p:txBody>
      </p:sp>
    </p:spTree>
    <p:extLst>
      <p:ext uri="{BB962C8B-B14F-4D97-AF65-F5344CB8AC3E}">
        <p14:creationId xmlns:p14="http://schemas.microsoft.com/office/powerpoint/2010/main" val="93031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8364" y="356064"/>
            <a:ext cx="119736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There are three classes of carrier molecules in electron </a:t>
            </a:r>
            <a:r>
              <a:rPr lang="en-US" sz="3200" dirty="0" smtClean="0"/>
              <a:t>transport chains</a:t>
            </a:r>
            <a:r>
              <a:rPr lang="en-US" sz="3200" dirty="0"/>
              <a:t>. </a:t>
            </a:r>
            <a:endParaRPr lang="en-US" sz="3200" dirty="0" smtClean="0"/>
          </a:p>
          <a:p>
            <a:r>
              <a:rPr lang="en-US" sz="3200" b="1" dirty="0" smtClean="0">
                <a:solidFill>
                  <a:srgbClr val="FF0000"/>
                </a:solidFill>
              </a:rPr>
              <a:t>The </a:t>
            </a:r>
            <a:r>
              <a:rPr lang="en-US" sz="3200" b="1" dirty="0">
                <a:solidFill>
                  <a:srgbClr val="FF0000"/>
                </a:solidFill>
              </a:rPr>
              <a:t>first are </a:t>
            </a:r>
            <a:r>
              <a:rPr lang="en-US" sz="3200" b="1" dirty="0" err="1">
                <a:solidFill>
                  <a:srgbClr val="FF0000"/>
                </a:solidFill>
              </a:rPr>
              <a:t>flavoproteins</a:t>
            </a:r>
            <a:r>
              <a:rPr lang="en-US" sz="3200" b="1" dirty="0">
                <a:solidFill>
                  <a:srgbClr val="FF0000"/>
                </a:solidFill>
              </a:rPr>
              <a:t>. These proteins </a:t>
            </a:r>
            <a:r>
              <a:rPr lang="en-US" sz="3200" b="1" dirty="0" smtClean="0">
                <a:solidFill>
                  <a:srgbClr val="FF0000"/>
                </a:solidFill>
              </a:rPr>
              <a:t>contain </a:t>
            </a:r>
            <a:r>
              <a:rPr lang="en-US" sz="3200" b="1" dirty="0" err="1" smtClean="0">
                <a:solidFill>
                  <a:srgbClr val="FF0000"/>
                </a:solidFill>
              </a:rPr>
              <a:t>flavin</a:t>
            </a:r>
            <a:r>
              <a:rPr lang="en-US" sz="3200" b="1" dirty="0">
                <a:solidFill>
                  <a:srgbClr val="FF0000"/>
                </a:solidFill>
              </a:rPr>
              <a:t>, </a:t>
            </a:r>
            <a:r>
              <a:rPr lang="en-US" sz="3200" b="1" dirty="0" smtClean="0">
                <a:solidFill>
                  <a:srgbClr val="FF0000"/>
                </a:solidFill>
              </a:rPr>
              <a:t>a coenzyme </a:t>
            </a:r>
            <a:r>
              <a:rPr lang="en-US" sz="3200" b="1" dirty="0">
                <a:solidFill>
                  <a:srgbClr val="FF0000"/>
                </a:solidFill>
              </a:rPr>
              <a:t>derived from riboflavin (vitamin B2), and </a:t>
            </a:r>
            <a:r>
              <a:rPr lang="en-US" sz="3200" b="1" dirty="0" smtClean="0">
                <a:solidFill>
                  <a:srgbClr val="FF0000"/>
                </a:solidFill>
              </a:rPr>
              <a:t>are capable </a:t>
            </a:r>
            <a:r>
              <a:rPr lang="en-US" sz="3200" b="1" dirty="0">
                <a:solidFill>
                  <a:srgbClr val="FF0000"/>
                </a:solidFill>
              </a:rPr>
              <a:t>of performing alternating oxidations and reductions.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r>
              <a:rPr lang="en-US" sz="3200" b="1" dirty="0" smtClean="0">
                <a:solidFill>
                  <a:srgbClr val="92D050"/>
                </a:solidFill>
              </a:rPr>
              <a:t>One important </a:t>
            </a:r>
            <a:r>
              <a:rPr lang="en-US" sz="3200" b="1" dirty="0" err="1">
                <a:solidFill>
                  <a:srgbClr val="92D050"/>
                </a:solidFill>
              </a:rPr>
              <a:t>flavin</a:t>
            </a:r>
            <a:r>
              <a:rPr lang="en-US" sz="3200" b="1" dirty="0">
                <a:solidFill>
                  <a:srgbClr val="92D050"/>
                </a:solidFill>
              </a:rPr>
              <a:t> coenzyme is </a:t>
            </a:r>
            <a:r>
              <a:rPr lang="en-US" sz="3200" b="1" dirty="0" err="1">
                <a:solidFill>
                  <a:srgbClr val="92D050"/>
                </a:solidFill>
              </a:rPr>
              <a:t>flavin</a:t>
            </a:r>
            <a:r>
              <a:rPr lang="en-US" sz="3200" b="1" dirty="0">
                <a:solidFill>
                  <a:srgbClr val="92D050"/>
                </a:solidFill>
              </a:rPr>
              <a:t> mononucleotide (FMN</a:t>
            </a:r>
            <a:r>
              <a:rPr lang="en-US" sz="3200" b="1" dirty="0" smtClean="0">
                <a:solidFill>
                  <a:srgbClr val="92D050"/>
                </a:solidFill>
              </a:rPr>
              <a:t>). </a:t>
            </a:r>
          </a:p>
          <a:p>
            <a:endParaRPr lang="en-US" sz="3200" b="1" dirty="0" smtClean="0">
              <a:solidFill>
                <a:srgbClr val="92D050"/>
              </a:solidFill>
            </a:endParaRPr>
          </a:p>
          <a:p>
            <a:r>
              <a:rPr lang="en-US" sz="3200" b="1" dirty="0" smtClean="0">
                <a:solidFill>
                  <a:srgbClr val="FF66CC"/>
                </a:solidFill>
              </a:rPr>
              <a:t>The </a:t>
            </a:r>
            <a:r>
              <a:rPr lang="en-US" sz="3200" b="1" dirty="0">
                <a:solidFill>
                  <a:srgbClr val="FF66CC"/>
                </a:solidFill>
              </a:rPr>
              <a:t>second class of carrier molecules are cytochromes, </a:t>
            </a:r>
            <a:r>
              <a:rPr lang="en-US" sz="3200" b="1" dirty="0" smtClean="0">
                <a:solidFill>
                  <a:srgbClr val="FF66CC"/>
                </a:solidFill>
              </a:rPr>
              <a:t>proteins with </a:t>
            </a:r>
            <a:r>
              <a:rPr lang="en-US" sz="3200" b="1" dirty="0">
                <a:solidFill>
                  <a:srgbClr val="FF66CC"/>
                </a:solidFill>
              </a:rPr>
              <a:t>an iron-containing group (</a:t>
            </a:r>
            <a:r>
              <a:rPr lang="en-US" sz="3200" b="1" dirty="0" err="1">
                <a:solidFill>
                  <a:srgbClr val="FF66CC"/>
                </a:solidFill>
              </a:rPr>
              <a:t>heme</a:t>
            </a:r>
            <a:r>
              <a:rPr lang="en-US" sz="3200" b="1" dirty="0">
                <a:solidFill>
                  <a:srgbClr val="FF66CC"/>
                </a:solidFill>
              </a:rPr>
              <a:t>) capable of </a:t>
            </a:r>
            <a:r>
              <a:rPr lang="en-US" sz="3200" b="1" dirty="0" smtClean="0">
                <a:solidFill>
                  <a:srgbClr val="FF66CC"/>
                </a:solidFill>
              </a:rPr>
              <a:t>existing alternately </a:t>
            </a:r>
            <a:r>
              <a:rPr lang="en-US" sz="3200" b="1" dirty="0">
                <a:solidFill>
                  <a:srgbClr val="FF66CC"/>
                </a:solidFill>
              </a:rPr>
              <a:t>as a reduced form (Fe2+) and an oxidized form (Fe3+).</a:t>
            </a:r>
          </a:p>
        </p:txBody>
      </p:sp>
    </p:spTree>
    <p:extLst>
      <p:ext uri="{BB962C8B-B14F-4D97-AF65-F5344CB8AC3E}">
        <p14:creationId xmlns:p14="http://schemas.microsoft.com/office/powerpoint/2010/main" val="154704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3772" y="216049"/>
            <a:ext cx="118053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The cytochromes involved in electron transport chains include</a:t>
            </a:r>
          </a:p>
          <a:p>
            <a:r>
              <a:rPr lang="en-US" sz="3200" b="1" dirty="0">
                <a:solidFill>
                  <a:srgbClr val="92D050"/>
                </a:solidFill>
              </a:rPr>
              <a:t>cytochrome b (</a:t>
            </a:r>
            <a:r>
              <a:rPr lang="en-US" sz="3200" b="1" dirty="0" err="1">
                <a:solidFill>
                  <a:srgbClr val="92D050"/>
                </a:solidFill>
              </a:rPr>
              <a:t>cyt</a:t>
            </a:r>
            <a:r>
              <a:rPr lang="en-US" sz="3200" b="1" dirty="0">
                <a:solidFill>
                  <a:srgbClr val="92D050"/>
                </a:solidFill>
              </a:rPr>
              <a:t> b)</a:t>
            </a:r>
            <a:r>
              <a:rPr lang="en-US" sz="3200" dirty="0"/>
              <a:t>, </a:t>
            </a:r>
            <a:r>
              <a:rPr lang="en-US" sz="3200" b="1" dirty="0">
                <a:solidFill>
                  <a:srgbClr val="7030A0"/>
                </a:solidFill>
              </a:rPr>
              <a:t>cytochrome c1 (</a:t>
            </a:r>
            <a:r>
              <a:rPr lang="en-US" sz="3200" b="1" dirty="0" err="1">
                <a:solidFill>
                  <a:srgbClr val="7030A0"/>
                </a:solidFill>
              </a:rPr>
              <a:t>cyt</a:t>
            </a:r>
            <a:r>
              <a:rPr lang="en-US" sz="3200" b="1" dirty="0">
                <a:solidFill>
                  <a:srgbClr val="7030A0"/>
                </a:solidFill>
              </a:rPr>
              <a:t> c1), </a:t>
            </a:r>
            <a:r>
              <a:rPr lang="en-US" sz="3200" b="1" dirty="0">
                <a:solidFill>
                  <a:srgbClr val="00B0F0"/>
                </a:solidFill>
              </a:rPr>
              <a:t>cytochrome c (</a:t>
            </a:r>
            <a:r>
              <a:rPr lang="en-US" sz="3200" b="1" dirty="0" err="1">
                <a:solidFill>
                  <a:srgbClr val="00B0F0"/>
                </a:solidFill>
              </a:rPr>
              <a:t>cyt</a:t>
            </a:r>
            <a:r>
              <a:rPr lang="en-US" sz="3200" b="1" dirty="0">
                <a:solidFill>
                  <a:srgbClr val="00B0F0"/>
                </a:solidFill>
              </a:rPr>
              <a:t> c),</a:t>
            </a:r>
          </a:p>
          <a:p>
            <a:r>
              <a:rPr lang="en-US" sz="3200" b="1" dirty="0">
                <a:solidFill>
                  <a:srgbClr val="FF66CC"/>
                </a:solidFill>
              </a:rPr>
              <a:t>cytochrome a (</a:t>
            </a:r>
            <a:r>
              <a:rPr lang="en-US" sz="3200" b="1" dirty="0" err="1">
                <a:solidFill>
                  <a:srgbClr val="FF66CC"/>
                </a:solidFill>
              </a:rPr>
              <a:t>cyt</a:t>
            </a:r>
            <a:r>
              <a:rPr lang="en-US" sz="3200" b="1" dirty="0">
                <a:solidFill>
                  <a:srgbClr val="FF66CC"/>
                </a:solidFill>
              </a:rPr>
              <a:t> a), </a:t>
            </a:r>
            <a:r>
              <a:rPr lang="en-US" sz="3200" dirty="0"/>
              <a:t>and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cytochrome a3 (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</a:rPr>
              <a:t>cyt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 a3). </a:t>
            </a:r>
            <a:endParaRPr lang="en-US" sz="3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3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3200" b="1" dirty="0" smtClean="0">
                <a:solidFill>
                  <a:srgbClr val="00B0F0"/>
                </a:solidFill>
              </a:rPr>
              <a:t>The </a:t>
            </a:r>
            <a:r>
              <a:rPr lang="en-US" sz="3200" b="1" dirty="0">
                <a:solidFill>
                  <a:srgbClr val="00B0F0"/>
                </a:solidFill>
              </a:rPr>
              <a:t>third </a:t>
            </a:r>
            <a:r>
              <a:rPr lang="en-US" sz="3200" b="1" dirty="0" smtClean="0">
                <a:solidFill>
                  <a:srgbClr val="00B0F0"/>
                </a:solidFill>
              </a:rPr>
              <a:t>class is </a:t>
            </a:r>
            <a:r>
              <a:rPr lang="en-US" sz="3200" b="1" dirty="0">
                <a:solidFill>
                  <a:srgbClr val="00B0F0"/>
                </a:solidFill>
              </a:rPr>
              <a:t>known as </a:t>
            </a:r>
            <a:r>
              <a:rPr lang="en-US" sz="3200" b="1" dirty="0" err="1">
                <a:solidFill>
                  <a:srgbClr val="00B0F0"/>
                </a:solidFill>
              </a:rPr>
              <a:t>ubiquinones</a:t>
            </a:r>
            <a:r>
              <a:rPr lang="en-US" sz="3200" b="1" dirty="0">
                <a:solidFill>
                  <a:srgbClr val="00B0F0"/>
                </a:solidFill>
              </a:rPr>
              <a:t>, or coenzyme </a:t>
            </a:r>
            <a:r>
              <a:rPr lang="en-US" sz="3200" b="1" dirty="0" smtClean="0">
                <a:solidFill>
                  <a:srgbClr val="00B0F0"/>
                </a:solidFill>
              </a:rPr>
              <a:t>Q, symbolized </a:t>
            </a:r>
            <a:r>
              <a:rPr lang="en-US" sz="3200" b="1" dirty="0">
                <a:solidFill>
                  <a:srgbClr val="00B0F0"/>
                </a:solidFill>
              </a:rPr>
              <a:t>Q; </a:t>
            </a:r>
            <a:r>
              <a:rPr lang="en-US" sz="3200" b="1" dirty="0" smtClean="0">
                <a:solidFill>
                  <a:srgbClr val="00B0F0"/>
                </a:solidFill>
              </a:rPr>
              <a:t>these are </a:t>
            </a:r>
            <a:r>
              <a:rPr lang="en-US" sz="3200" b="1" dirty="0">
                <a:solidFill>
                  <a:srgbClr val="00B0F0"/>
                </a:solidFill>
              </a:rPr>
              <a:t>small </a:t>
            </a:r>
            <a:r>
              <a:rPr lang="en-US" sz="3200" b="1" dirty="0" err="1">
                <a:solidFill>
                  <a:srgbClr val="00B0F0"/>
                </a:solidFill>
              </a:rPr>
              <a:t>nonprotein</a:t>
            </a:r>
            <a:r>
              <a:rPr lang="en-US" sz="3200" b="1" dirty="0">
                <a:solidFill>
                  <a:srgbClr val="00B0F0"/>
                </a:solidFill>
              </a:rPr>
              <a:t> carriers.</a:t>
            </a:r>
          </a:p>
        </p:txBody>
      </p:sp>
      <p:sp>
        <p:nvSpPr>
          <p:cNvPr id="5" name="Rectangle 4"/>
          <p:cNvSpPr/>
          <p:nvPr/>
        </p:nvSpPr>
        <p:spPr>
          <a:xfrm>
            <a:off x="163772" y="3653261"/>
            <a:ext cx="118053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The electron transport chains of bacteria are somewhat </a:t>
            </a:r>
            <a:r>
              <a:rPr lang="en-US" sz="3200" dirty="0" smtClean="0"/>
              <a:t>diverse, in </a:t>
            </a:r>
            <a:r>
              <a:rPr lang="en-US" sz="3200" dirty="0"/>
              <a:t>that the particular carriers used by a bacterium and </a:t>
            </a:r>
            <a:r>
              <a:rPr lang="en-US" sz="3200" dirty="0" smtClean="0"/>
              <a:t>the order </a:t>
            </a:r>
            <a:r>
              <a:rPr lang="en-US" sz="3200" dirty="0"/>
              <a:t>in which they function may differ from those of other </a:t>
            </a:r>
            <a:r>
              <a:rPr lang="en-US" sz="3200" dirty="0" smtClean="0"/>
              <a:t>bacteria and </a:t>
            </a:r>
            <a:r>
              <a:rPr lang="en-US" sz="3200" dirty="0"/>
              <a:t>from those of eukaryotic mitochondrial systems. </a:t>
            </a:r>
            <a:r>
              <a:rPr lang="en-US" sz="3200" dirty="0" smtClean="0"/>
              <a:t>Even a </a:t>
            </a:r>
            <a:r>
              <a:rPr lang="en-US" sz="3200" dirty="0"/>
              <a:t>single bacterium may have several types of electron </a:t>
            </a:r>
            <a:r>
              <a:rPr lang="en-US" sz="3200" dirty="0" smtClean="0"/>
              <a:t>transport chains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188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5534" y="432391"/>
            <a:ext cx="1173707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However, keep in mind that all electron </a:t>
            </a:r>
            <a:r>
              <a:rPr lang="en-US" sz="3200" dirty="0" smtClean="0"/>
              <a:t>transport chains </a:t>
            </a:r>
            <a:r>
              <a:rPr lang="en-US" sz="3200" dirty="0"/>
              <a:t>achieve the same basic goal: to release energy as </a:t>
            </a:r>
            <a:r>
              <a:rPr lang="en-US" sz="3200" dirty="0" smtClean="0"/>
              <a:t>electrons are </a:t>
            </a:r>
            <a:r>
              <a:rPr lang="en-US" sz="3200" dirty="0"/>
              <a:t>transferred from higher-energy compounds to </a:t>
            </a:r>
            <a:r>
              <a:rPr lang="en-US" sz="3200" dirty="0" smtClean="0"/>
              <a:t>lower-energy compounds</a:t>
            </a:r>
            <a:r>
              <a:rPr lang="en-US" sz="3200" dirty="0"/>
              <a:t>. Much is known about the electron transport </a:t>
            </a:r>
            <a:r>
              <a:rPr lang="en-US" sz="3200" dirty="0" smtClean="0"/>
              <a:t>chain in </a:t>
            </a:r>
            <a:r>
              <a:rPr lang="en-US" sz="3200" dirty="0"/>
              <a:t>the mitochondria of eukaryotic cells, so this is the chain </a:t>
            </a:r>
            <a:r>
              <a:rPr lang="en-US" sz="3200" dirty="0" smtClean="0"/>
              <a:t>we will </a:t>
            </a:r>
            <a:r>
              <a:rPr lang="en-US" sz="3200" dirty="0"/>
              <a:t>describe</a:t>
            </a:r>
            <a:r>
              <a:rPr lang="en-US" sz="3200" dirty="0" smtClean="0"/>
              <a:t>.  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272955" y="3477864"/>
            <a:ext cx="117097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The first step in the mitochondrial electron transport </a:t>
            </a:r>
            <a:r>
              <a:rPr lang="en-US" sz="3200" b="1" dirty="0" smtClean="0">
                <a:solidFill>
                  <a:srgbClr val="FF0000"/>
                </a:solidFill>
              </a:rPr>
              <a:t>chain involves </a:t>
            </a:r>
            <a:r>
              <a:rPr lang="en-US" sz="3200" b="1" dirty="0">
                <a:solidFill>
                  <a:srgbClr val="FF0000"/>
                </a:solidFill>
              </a:rPr>
              <a:t>the transfer of high-energy electrons from NADH </a:t>
            </a:r>
            <a:r>
              <a:rPr lang="en-US" sz="3200" b="1" dirty="0" smtClean="0">
                <a:solidFill>
                  <a:srgbClr val="FF0000"/>
                </a:solidFill>
              </a:rPr>
              <a:t>to FMN</a:t>
            </a:r>
            <a:r>
              <a:rPr lang="en-US" sz="3200" b="1" dirty="0">
                <a:solidFill>
                  <a:srgbClr val="FF0000"/>
                </a:solidFill>
              </a:rPr>
              <a:t>, the first carrier in the chain </a:t>
            </a:r>
            <a:r>
              <a:rPr lang="en-US" sz="3200" b="1" dirty="0" smtClean="0">
                <a:solidFill>
                  <a:srgbClr val="FF0000"/>
                </a:solidFill>
              </a:rPr>
              <a:t>. This transfer actually </a:t>
            </a:r>
            <a:r>
              <a:rPr lang="en-US" sz="3200" b="1" dirty="0">
                <a:solidFill>
                  <a:srgbClr val="FF0000"/>
                </a:solidFill>
              </a:rPr>
              <a:t>involves the passage of a hydrogen atom with two </a:t>
            </a:r>
            <a:r>
              <a:rPr lang="en-US" sz="3200" b="1" dirty="0" smtClean="0">
                <a:solidFill>
                  <a:srgbClr val="FF0000"/>
                </a:solidFill>
              </a:rPr>
              <a:t>electrons to </a:t>
            </a:r>
            <a:r>
              <a:rPr lang="en-US" sz="3200" b="1" dirty="0">
                <a:solidFill>
                  <a:srgbClr val="FF0000"/>
                </a:solidFill>
              </a:rPr>
              <a:t>FMN, which then picks up an additional H+ from </a:t>
            </a:r>
            <a:r>
              <a:rPr lang="en-US" sz="3200" b="1" dirty="0" smtClean="0">
                <a:solidFill>
                  <a:srgbClr val="FF0000"/>
                </a:solidFill>
              </a:rPr>
              <a:t>the surrounding </a:t>
            </a:r>
            <a:r>
              <a:rPr lang="en-US" sz="3200" b="1" dirty="0">
                <a:solidFill>
                  <a:srgbClr val="FF0000"/>
                </a:solidFill>
              </a:rPr>
              <a:t>aqueous medium.</a:t>
            </a:r>
          </a:p>
        </p:txBody>
      </p:sp>
    </p:spTree>
    <p:extLst>
      <p:ext uri="{BB962C8B-B14F-4D97-AF65-F5344CB8AC3E}">
        <p14:creationId xmlns:p14="http://schemas.microsoft.com/office/powerpoint/2010/main" val="27348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82" y="285888"/>
            <a:ext cx="11354937" cy="316699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95785" y="368490"/>
            <a:ext cx="5227093" cy="2047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75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343" y="341193"/>
            <a:ext cx="10617958" cy="6237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33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4716" y="246882"/>
            <a:ext cx="1198728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The next part of the electron transport chain involves </a:t>
            </a:r>
            <a:r>
              <a:rPr lang="en-US" sz="3200" b="1" dirty="0" smtClean="0"/>
              <a:t>the cytochromes</a:t>
            </a:r>
            <a:r>
              <a:rPr lang="en-US" sz="3200" b="1" dirty="0"/>
              <a:t>.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Electrons are passed successively from Q to </a:t>
            </a:r>
            <a:r>
              <a:rPr lang="en-US" sz="3200" b="1" dirty="0" err="1">
                <a:solidFill>
                  <a:srgbClr val="FF0000"/>
                </a:solidFill>
              </a:rPr>
              <a:t>cyt</a:t>
            </a:r>
            <a:r>
              <a:rPr lang="en-US" sz="3200" b="1" dirty="0">
                <a:solidFill>
                  <a:srgbClr val="FF0000"/>
                </a:solidFill>
              </a:rPr>
              <a:t> b, </a:t>
            </a:r>
            <a:r>
              <a:rPr lang="en-US" sz="3200" b="1" dirty="0" err="1">
                <a:solidFill>
                  <a:srgbClr val="FF0000"/>
                </a:solidFill>
              </a:rPr>
              <a:t>cyt</a:t>
            </a:r>
            <a:r>
              <a:rPr lang="en-US" sz="3200" b="1" dirty="0">
                <a:solidFill>
                  <a:srgbClr val="FF0000"/>
                </a:solidFill>
              </a:rPr>
              <a:t> c1,</a:t>
            </a:r>
          </a:p>
          <a:p>
            <a:r>
              <a:rPr lang="en-US" sz="3200" b="1" dirty="0" err="1">
                <a:solidFill>
                  <a:srgbClr val="FF0000"/>
                </a:solidFill>
              </a:rPr>
              <a:t>cyt</a:t>
            </a:r>
            <a:r>
              <a:rPr lang="en-US" sz="3200" b="1" dirty="0">
                <a:solidFill>
                  <a:srgbClr val="FF0000"/>
                </a:solidFill>
              </a:rPr>
              <a:t> c, </a:t>
            </a:r>
            <a:r>
              <a:rPr lang="en-US" sz="3200" b="1" dirty="0" err="1">
                <a:solidFill>
                  <a:srgbClr val="FF0000"/>
                </a:solidFill>
              </a:rPr>
              <a:t>cyt</a:t>
            </a:r>
            <a:r>
              <a:rPr lang="en-US" sz="3200" b="1" dirty="0">
                <a:solidFill>
                  <a:srgbClr val="FF0000"/>
                </a:solidFill>
              </a:rPr>
              <a:t> a, and </a:t>
            </a:r>
            <a:r>
              <a:rPr lang="en-US" sz="3200" b="1" dirty="0" err="1">
                <a:solidFill>
                  <a:srgbClr val="FF0000"/>
                </a:solidFill>
              </a:rPr>
              <a:t>cyt</a:t>
            </a:r>
            <a:r>
              <a:rPr lang="en-US" sz="3200" b="1" dirty="0">
                <a:solidFill>
                  <a:srgbClr val="FF0000"/>
                </a:solidFill>
              </a:rPr>
              <a:t> a3. </a:t>
            </a:r>
            <a:r>
              <a:rPr lang="en-US" sz="3200" b="1" dirty="0"/>
              <a:t>Each cytochrome in the chain is reduced as</a:t>
            </a:r>
          </a:p>
          <a:p>
            <a:r>
              <a:rPr lang="en-US" sz="3200" b="1" dirty="0"/>
              <a:t>it picks up electrons and is oxidized as it gives up electrons. </a:t>
            </a:r>
            <a:r>
              <a:rPr lang="en-US" sz="3200" b="1" dirty="0">
                <a:solidFill>
                  <a:srgbClr val="C00000"/>
                </a:solidFill>
              </a:rPr>
              <a:t>The last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cytochrome, </a:t>
            </a:r>
            <a:r>
              <a:rPr lang="en-US" sz="3200" b="1" dirty="0" err="1">
                <a:solidFill>
                  <a:srgbClr val="C00000"/>
                </a:solidFill>
              </a:rPr>
              <a:t>cyt</a:t>
            </a:r>
            <a:r>
              <a:rPr lang="en-US" sz="3200" b="1" dirty="0">
                <a:solidFill>
                  <a:srgbClr val="C00000"/>
                </a:solidFill>
              </a:rPr>
              <a:t> a3, passes its electrons to molecular oxygen (O2),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which becomes negatively charged and then picks up protons from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the surrounding medium to form H2O.</a:t>
            </a:r>
          </a:p>
        </p:txBody>
      </p:sp>
    </p:spTree>
    <p:extLst>
      <p:ext uri="{BB962C8B-B14F-4D97-AF65-F5344CB8AC3E}">
        <p14:creationId xmlns:p14="http://schemas.microsoft.com/office/powerpoint/2010/main" val="324379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0126" y="327252"/>
            <a:ext cx="1194178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Notice that </a:t>
            </a:r>
            <a:r>
              <a:rPr lang="en-US" sz="3200" b="1" dirty="0" smtClean="0">
                <a:solidFill>
                  <a:srgbClr val="FF0000"/>
                </a:solidFill>
              </a:rPr>
              <a:t>FADH2</a:t>
            </a:r>
            <a:r>
              <a:rPr lang="en-US" sz="3200" b="1" dirty="0">
                <a:solidFill>
                  <a:srgbClr val="FF0000"/>
                </a:solidFill>
              </a:rPr>
              <a:t>, which is </a:t>
            </a:r>
            <a:r>
              <a:rPr lang="en-US" sz="3200" b="1" dirty="0" smtClean="0">
                <a:solidFill>
                  <a:srgbClr val="FF0000"/>
                </a:solidFill>
              </a:rPr>
              <a:t>derived from </a:t>
            </a:r>
            <a:r>
              <a:rPr lang="en-US" sz="3200" b="1" dirty="0">
                <a:solidFill>
                  <a:srgbClr val="FF0000"/>
                </a:solidFill>
              </a:rPr>
              <a:t>the Krebs cycle, as another source of electrons. 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However, FADH2 adds its electrons to the electron transport chain at a lower level than NADH. Because of this, the electron transport chain produces about one-third less energy for ATP generation when FADH2 donates electrons than when NADH is involved.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0126" y="4070782"/>
            <a:ext cx="1179166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An important feature of the electron transport chain is </a:t>
            </a:r>
            <a:r>
              <a:rPr lang="en-US" sz="3200" b="1" dirty="0" smtClean="0">
                <a:solidFill>
                  <a:srgbClr val="FF0000"/>
                </a:solidFill>
              </a:rPr>
              <a:t>the presence </a:t>
            </a:r>
            <a:r>
              <a:rPr lang="en-US" sz="3200" b="1" dirty="0">
                <a:solidFill>
                  <a:srgbClr val="FF0000"/>
                </a:solidFill>
              </a:rPr>
              <a:t>of some carriers, such as FMN and Q, that accept </a:t>
            </a:r>
            <a:r>
              <a:rPr lang="en-US" sz="3200" b="1" dirty="0" smtClean="0">
                <a:solidFill>
                  <a:srgbClr val="FF0000"/>
                </a:solidFill>
              </a:rPr>
              <a:t>and release </a:t>
            </a:r>
            <a:r>
              <a:rPr lang="en-US" sz="3200" b="1" dirty="0">
                <a:solidFill>
                  <a:srgbClr val="FF0000"/>
                </a:solidFill>
              </a:rPr>
              <a:t>protons as well as electrons, and other carriers, </a:t>
            </a:r>
            <a:r>
              <a:rPr lang="en-US" sz="3200" b="1" dirty="0" smtClean="0">
                <a:solidFill>
                  <a:srgbClr val="FF0000"/>
                </a:solidFill>
              </a:rPr>
              <a:t>such as </a:t>
            </a:r>
            <a:r>
              <a:rPr lang="en-US" sz="3200" b="1" dirty="0">
                <a:solidFill>
                  <a:srgbClr val="FF0000"/>
                </a:solidFill>
              </a:rPr>
              <a:t>cytochromes, that transfer electrons only.</a:t>
            </a:r>
          </a:p>
        </p:txBody>
      </p:sp>
    </p:spTree>
    <p:extLst>
      <p:ext uri="{BB962C8B-B14F-4D97-AF65-F5344CB8AC3E}">
        <p14:creationId xmlns:p14="http://schemas.microsoft.com/office/powerpoint/2010/main" val="411019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2828" y="358087"/>
            <a:ext cx="1206917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Electron </a:t>
            </a:r>
            <a:r>
              <a:rPr lang="en-US" sz="3200" b="1" dirty="0" smtClean="0"/>
              <a:t>flow down </a:t>
            </a:r>
            <a:r>
              <a:rPr lang="en-US" sz="3200" b="1" dirty="0"/>
              <a:t>the chain is accompanied at several points by the </a:t>
            </a:r>
            <a:r>
              <a:rPr lang="en-US" sz="3200" b="1" dirty="0" smtClean="0"/>
              <a:t>active transport </a:t>
            </a:r>
            <a:r>
              <a:rPr lang="en-US" sz="3200" b="1" dirty="0"/>
              <a:t>(pumping) of protons from the matrix side of the </a:t>
            </a:r>
            <a:r>
              <a:rPr lang="en-US" sz="3200" b="1" dirty="0" smtClean="0"/>
              <a:t>inner mitochondrial </a:t>
            </a:r>
            <a:r>
              <a:rPr lang="en-US" sz="3200" b="1" dirty="0"/>
              <a:t>membrane to the opposite side of the </a:t>
            </a:r>
            <a:r>
              <a:rPr lang="en-US" sz="3200" b="1" dirty="0" smtClean="0"/>
              <a:t>membrane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 </a:t>
            </a:r>
          </a:p>
          <a:p>
            <a:r>
              <a:rPr lang="en-US" sz="3200" b="1" dirty="0" smtClean="0">
                <a:solidFill>
                  <a:srgbClr val="00B0F0"/>
                </a:solidFill>
              </a:rPr>
              <a:t>The </a:t>
            </a:r>
            <a:r>
              <a:rPr lang="en-US" sz="3200" b="1" dirty="0">
                <a:solidFill>
                  <a:srgbClr val="00B0F0"/>
                </a:solidFill>
              </a:rPr>
              <a:t>result is a buildup of protons on one side of the </a:t>
            </a:r>
            <a:r>
              <a:rPr lang="en-US" sz="3200" b="1" dirty="0" smtClean="0">
                <a:solidFill>
                  <a:srgbClr val="00B0F0"/>
                </a:solidFill>
              </a:rPr>
              <a:t>membrane. Just </a:t>
            </a:r>
            <a:r>
              <a:rPr lang="en-US" sz="3200" b="1" dirty="0">
                <a:solidFill>
                  <a:srgbClr val="00B0F0"/>
                </a:solidFill>
              </a:rPr>
              <a:t>as water behind a dam stores energy that can be used </a:t>
            </a:r>
            <a:r>
              <a:rPr lang="en-US" sz="3200" b="1" dirty="0" smtClean="0">
                <a:solidFill>
                  <a:srgbClr val="00B0F0"/>
                </a:solidFill>
              </a:rPr>
              <a:t>to generate </a:t>
            </a:r>
            <a:r>
              <a:rPr lang="en-US" sz="3200" b="1" dirty="0">
                <a:solidFill>
                  <a:srgbClr val="00B0F0"/>
                </a:solidFill>
              </a:rPr>
              <a:t>electricity, this buildup of protons provides energy </a:t>
            </a:r>
            <a:r>
              <a:rPr lang="en-US" sz="3200" b="1" dirty="0" smtClean="0">
                <a:solidFill>
                  <a:srgbClr val="00B0F0"/>
                </a:solidFill>
              </a:rPr>
              <a:t>for the </a:t>
            </a:r>
            <a:r>
              <a:rPr lang="en-US" sz="3200" b="1" dirty="0">
                <a:solidFill>
                  <a:srgbClr val="00B0F0"/>
                </a:solidFill>
              </a:rPr>
              <a:t>generation of ATP by the </a:t>
            </a:r>
            <a:r>
              <a:rPr lang="en-US" sz="3200" b="1" dirty="0" err="1">
                <a:solidFill>
                  <a:srgbClr val="00B0F0"/>
                </a:solidFill>
              </a:rPr>
              <a:t>chemiosmotic</a:t>
            </a:r>
            <a:r>
              <a:rPr lang="en-US" sz="3200" b="1" dirty="0">
                <a:solidFill>
                  <a:srgbClr val="00B0F0"/>
                </a:solidFill>
              </a:rPr>
              <a:t> mechanism.</a:t>
            </a:r>
          </a:p>
        </p:txBody>
      </p:sp>
    </p:spTree>
    <p:extLst>
      <p:ext uri="{BB962C8B-B14F-4D97-AF65-F5344CB8AC3E}">
        <p14:creationId xmlns:p14="http://schemas.microsoft.com/office/powerpoint/2010/main" val="158247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2" y="150124"/>
            <a:ext cx="11791666" cy="6482687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There are two types of respiration, depending on </a:t>
            </a:r>
            <a:r>
              <a:rPr lang="en-US" sz="3600" dirty="0" smtClean="0">
                <a:solidFill>
                  <a:srgbClr val="FF0000"/>
                </a:solidFill>
              </a:rPr>
              <a:t>whether an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organism is an aerobe, which uses oxygen, </a:t>
            </a:r>
            <a:r>
              <a:rPr lang="en-US" sz="3600" dirty="0" smtClean="0"/>
              <a:t>or </a:t>
            </a:r>
            <a:r>
              <a:rPr lang="en-US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an anaerobe, which does not use oxygen and may even be killed by it. </a:t>
            </a:r>
          </a:p>
          <a:p>
            <a:pPr marL="0" indent="0">
              <a:buNone/>
            </a:pPr>
            <a:endParaRPr lang="en-US" sz="36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3600" dirty="0" smtClean="0"/>
              <a:t>In aerobic respiration, </a:t>
            </a:r>
            <a:r>
              <a:rPr lang="en-US" sz="3600" b="1" dirty="0" smtClean="0">
                <a:solidFill>
                  <a:srgbClr val="92D050"/>
                </a:solidFill>
              </a:rPr>
              <a:t>the final electron acceptor is O2; </a:t>
            </a:r>
            <a:r>
              <a:rPr lang="en-US" sz="3600" dirty="0" smtClean="0"/>
              <a:t>in anaerobic respiration, </a:t>
            </a:r>
            <a:r>
              <a:rPr lang="en-US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final electron acceptor is an inorganic molecule </a:t>
            </a:r>
            <a:r>
              <a:rPr lang="en-US" sz="3600" dirty="0" smtClean="0"/>
              <a:t>other than O2 or, rarely, an organic molecule.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35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4926" y="524386"/>
            <a:ext cx="113094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The </a:t>
            </a:r>
            <a:r>
              <a:rPr lang="en-US" sz="3200" b="1" dirty="0" err="1">
                <a:solidFill>
                  <a:srgbClr val="C00000"/>
                </a:solidFill>
              </a:rPr>
              <a:t>Chemiosmotic</a:t>
            </a:r>
            <a:r>
              <a:rPr lang="en-US" sz="3200" b="1" dirty="0">
                <a:solidFill>
                  <a:srgbClr val="C00000"/>
                </a:solidFill>
              </a:rPr>
              <a:t> Mechanism of ATP </a:t>
            </a:r>
            <a:r>
              <a:rPr lang="en-US" sz="3200" b="1" dirty="0" smtClean="0">
                <a:solidFill>
                  <a:srgbClr val="C00000"/>
                </a:solidFill>
              </a:rPr>
              <a:t>Generation</a:t>
            </a:r>
          </a:p>
          <a:p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smtClean="0"/>
              <a:t>The mechanism </a:t>
            </a:r>
            <a:r>
              <a:rPr lang="en-US" sz="3200" b="1" dirty="0"/>
              <a:t>of ATP synthesis using the electron transport </a:t>
            </a:r>
            <a:r>
              <a:rPr lang="en-US" sz="3200" b="1" dirty="0" smtClean="0"/>
              <a:t>chain is </a:t>
            </a:r>
            <a:r>
              <a:rPr lang="en-US" sz="3200" b="1" dirty="0"/>
              <a:t>called chemiosmosis.</a:t>
            </a:r>
          </a:p>
        </p:txBody>
      </p:sp>
      <p:sp>
        <p:nvSpPr>
          <p:cNvPr id="8" name="Rectangle 7"/>
          <p:cNvSpPr/>
          <p:nvPr/>
        </p:nvSpPr>
        <p:spPr>
          <a:xfrm>
            <a:off x="204552" y="2259994"/>
            <a:ext cx="118101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rgbClr val="C00000"/>
                </a:solidFill>
              </a:rPr>
              <a:t>Recall that substances diffuse passively across </a:t>
            </a:r>
            <a:r>
              <a:rPr lang="en-US" sz="3200" b="1" dirty="0" smtClean="0">
                <a:solidFill>
                  <a:srgbClr val="C00000"/>
                </a:solidFill>
              </a:rPr>
              <a:t> membranes </a:t>
            </a:r>
            <a:r>
              <a:rPr lang="en-US" sz="3200" b="1" dirty="0">
                <a:solidFill>
                  <a:srgbClr val="C00000"/>
                </a:solidFill>
              </a:rPr>
              <a:t>from areas of high concentration to areas of </a:t>
            </a:r>
            <a:r>
              <a:rPr lang="en-US" sz="3200" b="1" dirty="0" smtClean="0">
                <a:solidFill>
                  <a:srgbClr val="C00000"/>
                </a:solidFill>
              </a:rPr>
              <a:t>low concentration</a:t>
            </a:r>
            <a:r>
              <a:rPr lang="en-US" sz="3200" b="1" dirty="0">
                <a:solidFill>
                  <a:srgbClr val="C00000"/>
                </a:solidFill>
              </a:rPr>
              <a:t>; </a:t>
            </a:r>
            <a:r>
              <a:rPr lang="en-US" sz="3200" b="1" dirty="0">
                <a:solidFill>
                  <a:srgbClr val="92D050"/>
                </a:solidFill>
              </a:rPr>
              <a:t>this diffusion yields energy.</a:t>
            </a:r>
            <a:r>
              <a:rPr lang="en-US" sz="3200" b="1" dirty="0">
                <a:solidFill>
                  <a:srgbClr val="C00000"/>
                </a:solidFill>
              </a:rPr>
              <a:t> Recall also that </a:t>
            </a:r>
            <a:r>
              <a:rPr lang="en-US" sz="3200" b="1" dirty="0" smtClean="0">
                <a:solidFill>
                  <a:srgbClr val="C00000"/>
                </a:solidFill>
              </a:rPr>
              <a:t>the movement </a:t>
            </a:r>
            <a:r>
              <a:rPr lang="en-US" sz="3200" b="1" dirty="0">
                <a:solidFill>
                  <a:srgbClr val="C00000"/>
                </a:solidFill>
              </a:rPr>
              <a:t>of substances against such a concentration gradient </a:t>
            </a:r>
            <a:r>
              <a:rPr lang="en-US" sz="3200" b="1" dirty="0" smtClean="0">
                <a:solidFill>
                  <a:srgbClr val="C00000"/>
                </a:solidFill>
              </a:rPr>
              <a:t>requires energy </a:t>
            </a:r>
            <a:r>
              <a:rPr lang="en-US" sz="3200" b="1" dirty="0">
                <a:solidFill>
                  <a:srgbClr val="C00000"/>
                </a:solidFill>
              </a:rPr>
              <a:t>and that, in such an active transport of molecules </a:t>
            </a:r>
            <a:r>
              <a:rPr lang="en-US" sz="3200" b="1" dirty="0" smtClean="0">
                <a:solidFill>
                  <a:srgbClr val="C00000"/>
                </a:solidFill>
              </a:rPr>
              <a:t>or ions </a:t>
            </a:r>
            <a:r>
              <a:rPr lang="en-US" sz="3200" b="1" dirty="0">
                <a:solidFill>
                  <a:srgbClr val="C00000"/>
                </a:solidFill>
              </a:rPr>
              <a:t>across biological membranes, </a:t>
            </a:r>
            <a:r>
              <a:rPr lang="en-US" sz="3200" b="1" dirty="0">
                <a:solidFill>
                  <a:srgbClr val="92D050"/>
                </a:solidFill>
              </a:rPr>
              <a:t>the required energy is </a:t>
            </a:r>
            <a:r>
              <a:rPr lang="en-US" sz="3200" b="1" dirty="0" smtClean="0">
                <a:solidFill>
                  <a:srgbClr val="92D050"/>
                </a:solidFill>
              </a:rPr>
              <a:t>usually provided </a:t>
            </a:r>
            <a:r>
              <a:rPr lang="en-US" sz="3200" b="1" dirty="0">
                <a:solidFill>
                  <a:srgbClr val="92D050"/>
                </a:solidFill>
              </a:rPr>
              <a:t>by ATP.</a:t>
            </a:r>
          </a:p>
        </p:txBody>
      </p:sp>
    </p:spTree>
    <p:extLst>
      <p:ext uri="{BB962C8B-B14F-4D97-AF65-F5344CB8AC3E}">
        <p14:creationId xmlns:p14="http://schemas.microsoft.com/office/powerpoint/2010/main" val="406904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3773" y="368196"/>
            <a:ext cx="1175072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In chemiosmosis, the energy released when </a:t>
            </a:r>
            <a:r>
              <a:rPr lang="en-US" sz="3200" b="1" dirty="0" smtClean="0">
                <a:solidFill>
                  <a:srgbClr val="FF0000"/>
                </a:solidFill>
              </a:rPr>
              <a:t>a substance </a:t>
            </a:r>
            <a:r>
              <a:rPr lang="en-US" sz="3200" b="1" dirty="0">
                <a:solidFill>
                  <a:srgbClr val="FF0000"/>
                </a:solidFill>
              </a:rPr>
              <a:t>moves along a gradient is used to synthesize ATP. </a:t>
            </a:r>
            <a:r>
              <a:rPr lang="en-US" sz="3200" b="1" dirty="0" smtClean="0">
                <a:solidFill>
                  <a:srgbClr val="FF0000"/>
                </a:solidFill>
              </a:rPr>
              <a:t>The “substance</a:t>
            </a:r>
            <a:r>
              <a:rPr lang="en-US" sz="3200" b="1" dirty="0">
                <a:solidFill>
                  <a:srgbClr val="FF0000"/>
                </a:solidFill>
              </a:rPr>
              <a:t>” in this case refers to protons. In respiration, </a:t>
            </a:r>
            <a:r>
              <a:rPr lang="en-US" sz="3200" b="1" dirty="0" smtClean="0">
                <a:solidFill>
                  <a:srgbClr val="FF0000"/>
                </a:solidFill>
              </a:rPr>
              <a:t>chemiosmosis is </a:t>
            </a:r>
            <a:r>
              <a:rPr lang="en-US" sz="3200" b="1" dirty="0">
                <a:solidFill>
                  <a:srgbClr val="FF0000"/>
                </a:solidFill>
              </a:rPr>
              <a:t>responsible for most of the ATP that is generated. </a:t>
            </a:r>
            <a:r>
              <a:rPr lang="en-US" sz="3200" b="1" dirty="0" smtClean="0">
                <a:solidFill>
                  <a:srgbClr val="FF0000"/>
                </a:solidFill>
              </a:rPr>
              <a:t>The  steps </a:t>
            </a:r>
            <a:r>
              <a:rPr lang="en-US" sz="3200" b="1" dirty="0">
                <a:solidFill>
                  <a:srgbClr val="FF0000"/>
                </a:solidFill>
              </a:rPr>
              <a:t>of chemiosmosis are as follows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 bright="-35000" contrast="47000"/>
          </a:blip>
          <a:stretch>
            <a:fillRect/>
          </a:stretch>
        </p:blipFill>
        <p:spPr>
          <a:xfrm>
            <a:off x="491319" y="2922740"/>
            <a:ext cx="10658902" cy="3532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68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1000">
              <a:srgbClr val="FF66CC"/>
            </a:gs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-28000" contrast="30000"/>
          </a:blip>
          <a:stretch>
            <a:fillRect/>
          </a:stretch>
        </p:blipFill>
        <p:spPr>
          <a:xfrm>
            <a:off x="464023" y="399632"/>
            <a:ext cx="11600598" cy="452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84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1000">
              <a:srgbClr val="FF66CC"/>
            </a:gs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-12000" contrast="5000"/>
          </a:blip>
          <a:stretch>
            <a:fillRect/>
          </a:stretch>
        </p:blipFill>
        <p:spPr>
          <a:xfrm>
            <a:off x="628650" y="857250"/>
            <a:ext cx="10687050" cy="311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82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Anaerobic Respiration</a:t>
            </a:r>
          </a:p>
          <a:p>
            <a:r>
              <a:rPr lang="en-US" sz="3200" dirty="0"/>
              <a:t>In anaerobic respiration, the final electron acceptor is </a:t>
            </a:r>
            <a:r>
              <a:rPr lang="en-US" sz="3200" b="1" dirty="0">
                <a:solidFill>
                  <a:srgbClr val="FF66CC"/>
                </a:solidFill>
              </a:rPr>
              <a:t>an inorganic</a:t>
            </a:r>
          </a:p>
          <a:p>
            <a:r>
              <a:rPr lang="en-US" sz="3200" b="1" dirty="0">
                <a:solidFill>
                  <a:srgbClr val="FF66CC"/>
                </a:solidFill>
              </a:rPr>
              <a:t>substance other than oxygen (O2).</a:t>
            </a:r>
            <a:r>
              <a:rPr lang="en-US" sz="3200" dirty="0"/>
              <a:t> Some bacteria, </a:t>
            </a:r>
            <a:r>
              <a:rPr lang="en-US" sz="3200" dirty="0" smtClean="0"/>
              <a:t>such as </a:t>
            </a:r>
            <a:r>
              <a:rPr lang="en-US" sz="3200" b="1" dirty="0" smtClean="0">
                <a:solidFill>
                  <a:srgbClr val="FF66CC"/>
                </a:solidFill>
              </a:rPr>
              <a:t>Pseudomonas </a:t>
            </a:r>
            <a:r>
              <a:rPr lang="en-US" sz="3200" b="1" dirty="0">
                <a:solidFill>
                  <a:srgbClr val="FF66CC"/>
                </a:solidFill>
              </a:rPr>
              <a:t>and Bacillus, </a:t>
            </a:r>
            <a:r>
              <a:rPr lang="en-US" sz="3200" dirty="0"/>
              <a:t>can use a nitrate ion (</a:t>
            </a:r>
            <a:r>
              <a:rPr lang="en-US" sz="3200" dirty="0" smtClean="0"/>
              <a:t>NO3 −) as </a:t>
            </a:r>
            <a:r>
              <a:rPr lang="en-US" sz="3200" dirty="0"/>
              <a:t>a final electron acceptor; the nitrate ion is reduced to </a:t>
            </a:r>
            <a:r>
              <a:rPr lang="en-US" sz="3200" dirty="0" smtClean="0"/>
              <a:t>a nitrite </a:t>
            </a:r>
            <a:r>
              <a:rPr lang="en-US" sz="3200" dirty="0"/>
              <a:t>ion (</a:t>
            </a:r>
            <a:r>
              <a:rPr lang="en-US" sz="3200" dirty="0" smtClean="0"/>
              <a:t>NO2 −</a:t>
            </a:r>
            <a:r>
              <a:rPr lang="en-US" sz="3200" dirty="0"/>
              <a:t>), nitrous oxide (N2O), or nitrogen gas (N2).</a:t>
            </a:r>
          </a:p>
          <a:p>
            <a:r>
              <a:rPr lang="en-US" sz="3200" dirty="0"/>
              <a:t>Other bacteria, such as </a:t>
            </a:r>
            <a:r>
              <a:rPr lang="en-US" sz="3200" b="1" dirty="0" err="1">
                <a:solidFill>
                  <a:srgbClr val="FF66CC"/>
                </a:solidFill>
              </a:rPr>
              <a:t>Desulfovibrio</a:t>
            </a:r>
            <a:r>
              <a:rPr lang="en-US" sz="3200" b="1" dirty="0">
                <a:solidFill>
                  <a:srgbClr val="FF66CC"/>
                </a:solidFill>
              </a:rPr>
              <a:t> </a:t>
            </a:r>
            <a:r>
              <a:rPr lang="en-US" sz="3200" dirty="0" smtClean="0"/>
              <a:t>use </a:t>
            </a:r>
            <a:r>
              <a:rPr lang="en-US" sz="3200" dirty="0"/>
              <a:t>sulfate (</a:t>
            </a:r>
            <a:r>
              <a:rPr lang="en-US" sz="3200" dirty="0" smtClean="0"/>
              <a:t>SO4 </a:t>
            </a:r>
            <a:r>
              <a:rPr lang="en-US" sz="3200" baseline="30000" dirty="0" smtClean="0"/>
              <a:t>2</a:t>
            </a:r>
            <a:r>
              <a:rPr lang="en-US" sz="3200" baseline="30000" dirty="0"/>
              <a:t>−</a:t>
            </a:r>
            <a:r>
              <a:rPr lang="en-US" sz="3200" dirty="0"/>
              <a:t>) as the final electron acceptor to </a:t>
            </a:r>
            <a:r>
              <a:rPr lang="en-US" sz="3200" dirty="0" smtClean="0"/>
              <a:t>form hydrogen </a:t>
            </a:r>
            <a:r>
              <a:rPr lang="en-US" sz="3200" dirty="0"/>
              <a:t>sulfide (H2S). Still other bacteria use </a:t>
            </a:r>
            <a:r>
              <a:rPr lang="en-US" sz="3200" dirty="0" smtClean="0"/>
              <a:t>carbonate (CO3 </a:t>
            </a:r>
            <a:r>
              <a:rPr lang="en-US" sz="3200" baseline="30000" dirty="0" smtClean="0"/>
              <a:t>2</a:t>
            </a:r>
            <a:r>
              <a:rPr lang="en-US" sz="3200" baseline="30000" dirty="0"/>
              <a:t>−</a:t>
            </a:r>
            <a:r>
              <a:rPr lang="en-US" sz="3200" dirty="0"/>
              <a:t>) to form methane (CH4).</a:t>
            </a:r>
          </a:p>
        </p:txBody>
      </p:sp>
    </p:spTree>
    <p:extLst>
      <p:ext uri="{BB962C8B-B14F-4D97-AF65-F5344CB8AC3E}">
        <p14:creationId xmlns:p14="http://schemas.microsoft.com/office/powerpoint/2010/main" val="211098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6190"/>
            <a:ext cx="1205865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Anaerobic respiration </a:t>
            </a:r>
            <a:r>
              <a:rPr lang="en-US" sz="3200" dirty="0" smtClean="0"/>
              <a:t>by bacteria </a:t>
            </a:r>
            <a:r>
              <a:rPr lang="en-US" sz="3200" dirty="0"/>
              <a:t>using nitrate and sulfate as final acceptors </a:t>
            </a:r>
            <a:r>
              <a:rPr lang="en-US" sz="3200" b="1" dirty="0">
                <a:solidFill>
                  <a:srgbClr val="C00000"/>
                </a:solidFill>
              </a:rPr>
              <a:t>is </a:t>
            </a:r>
            <a:r>
              <a:rPr lang="en-US" sz="3200" b="1" dirty="0" smtClean="0">
                <a:solidFill>
                  <a:srgbClr val="C00000"/>
                </a:solidFill>
              </a:rPr>
              <a:t>essential for </a:t>
            </a:r>
            <a:r>
              <a:rPr lang="en-US" sz="3200" b="1" dirty="0">
                <a:solidFill>
                  <a:srgbClr val="C00000"/>
                </a:solidFill>
              </a:rPr>
              <a:t>the nitrogen and sulfur cycles that occur in nature.</a:t>
            </a:r>
          </a:p>
          <a:p>
            <a:r>
              <a:rPr lang="en-US" sz="3200" b="1" dirty="0">
                <a:solidFill>
                  <a:srgbClr val="00B0F0"/>
                </a:solidFill>
              </a:rPr>
              <a:t>The amount of ATP generated in anaerobic respiration </a:t>
            </a:r>
            <a:r>
              <a:rPr lang="en-US" sz="3200" b="1" dirty="0" smtClean="0">
                <a:solidFill>
                  <a:srgbClr val="00B0F0"/>
                </a:solidFill>
              </a:rPr>
              <a:t>varies with </a:t>
            </a:r>
            <a:r>
              <a:rPr lang="en-US" sz="3200" b="1" dirty="0">
                <a:solidFill>
                  <a:srgbClr val="00B0F0"/>
                </a:solidFill>
              </a:rPr>
              <a:t>the organism and the pathway. </a:t>
            </a:r>
            <a:r>
              <a:rPr lang="en-US" sz="3200" b="1" dirty="0">
                <a:solidFill>
                  <a:srgbClr val="FF0000"/>
                </a:solidFill>
              </a:rPr>
              <a:t>Because only </a:t>
            </a:r>
            <a:r>
              <a:rPr lang="en-US" sz="3200" b="1" dirty="0" smtClean="0">
                <a:solidFill>
                  <a:srgbClr val="FF0000"/>
                </a:solidFill>
              </a:rPr>
              <a:t>part of </a:t>
            </a:r>
            <a:r>
              <a:rPr lang="en-US" sz="3200" b="1" dirty="0">
                <a:solidFill>
                  <a:srgbClr val="FF0000"/>
                </a:solidFill>
              </a:rPr>
              <a:t>the Krebs </a:t>
            </a:r>
            <a:r>
              <a:rPr lang="en-US" sz="3200" b="1" dirty="0" smtClean="0">
                <a:solidFill>
                  <a:srgbClr val="FF0000"/>
                </a:solidFill>
              </a:rPr>
              <a:t>cycle operates </a:t>
            </a:r>
            <a:r>
              <a:rPr lang="en-US" sz="3200" b="1" dirty="0">
                <a:solidFill>
                  <a:srgbClr val="FF0000"/>
                </a:solidFill>
              </a:rPr>
              <a:t>under anaerobic conditions, </a:t>
            </a:r>
            <a:r>
              <a:rPr lang="en-US" sz="3200" b="1" dirty="0" smtClean="0">
                <a:solidFill>
                  <a:srgbClr val="FF0000"/>
                </a:solidFill>
              </a:rPr>
              <a:t>and because </a:t>
            </a:r>
            <a:r>
              <a:rPr lang="en-US" sz="3200" b="1" dirty="0">
                <a:solidFill>
                  <a:srgbClr val="FF0000"/>
                </a:solidFill>
              </a:rPr>
              <a:t>not all the carriers in the electron transport </a:t>
            </a:r>
            <a:r>
              <a:rPr lang="en-US" sz="3200" b="1" dirty="0" smtClean="0">
                <a:solidFill>
                  <a:srgbClr val="FF0000"/>
                </a:solidFill>
              </a:rPr>
              <a:t>chain participate </a:t>
            </a:r>
            <a:r>
              <a:rPr lang="en-US" sz="3200" b="1" dirty="0">
                <a:solidFill>
                  <a:srgbClr val="FF0000"/>
                </a:solidFill>
              </a:rPr>
              <a:t>in anaerobic respiration, the ATP yield is never </a:t>
            </a:r>
            <a:r>
              <a:rPr lang="en-US" sz="3200" b="1" dirty="0" smtClean="0">
                <a:solidFill>
                  <a:srgbClr val="FF0000"/>
                </a:solidFill>
              </a:rPr>
              <a:t>as high </a:t>
            </a:r>
            <a:r>
              <a:rPr lang="en-US" sz="3200" b="1" dirty="0">
                <a:solidFill>
                  <a:srgbClr val="FF0000"/>
                </a:solidFill>
              </a:rPr>
              <a:t>as in aerobic respiration. </a:t>
            </a:r>
            <a:r>
              <a:rPr lang="en-US" sz="3200" dirty="0"/>
              <a:t>Accordingly, anaerobes </a:t>
            </a:r>
            <a:r>
              <a:rPr lang="en-US" sz="3200" dirty="0" smtClean="0"/>
              <a:t>tend to </a:t>
            </a:r>
            <a:r>
              <a:rPr lang="en-US" sz="3200" dirty="0"/>
              <a:t>grow more slowly than aerobes.</a:t>
            </a:r>
          </a:p>
        </p:txBody>
      </p:sp>
    </p:spTree>
    <p:extLst>
      <p:ext uri="{BB962C8B-B14F-4D97-AF65-F5344CB8AC3E}">
        <p14:creationId xmlns:p14="http://schemas.microsoft.com/office/powerpoint/2010/main" val="159949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5534" y="283339"/>
            <a:ext cx="1160059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66CC"/>
                </a:solidFill>
              </a:rPr>
              <a:t>Fermentation</a:t>
            </a:r>
          </a:p>
          <a:p>
            <a:r>
              <a:rPr lang="en-US" sz="2800" dirty="0"/>
              <a:t>After glucose has been broken down into pyruvic acid, </a:t>
            </a:r>
            <a:r>
              <a:rPr lang="en-US" sz="2800" dirty="0" smtClean="0"/>
              <a:t>the pyruvic </a:t>
            </a:r>
            <a:r>
              <a:rPr lang="en-US" sz="2800" dirty="0"/>
              <a:t>acid can be completely broken down in respiration, </a:t>
            </a:r>
            <a:r>
              <a:rPr lang="en-US" sz="2800" dirty="0" smtClean="0"/>
              <a:t>or </a:t>
            </a:r>
            <a:r>
              <a:rPr lang="en-US" sz="2800" dirty="0"/>
              <a:t>it can be converted to an organic </a:t>
            </a:r>
            <a:r>
              <a:rPr lang="en-US" sz="2800" dirty="0" smtClean="0"/>
              <a:t>product in </a:t>
            </a:r>
            <a:r>
              <a:rPr lang="en-US" sz="2800" dirty="0"/>
              <a:t>fermentation, whereupon NAD+ and NADP+ are </a:t>
            </a:r>
            <a:r>
              <a:rPr lang="en-US" sz="2800" dirty="0" smtClean="0"/>
              <a:t>regenerated and </a:t>
            </a:r>
            <a:r>
              <a:rPr lang="en-US" sz="2800" dirty="0"/>
              <a:t>can enter another round of glycolysis </a:t>
            </a:r>
            <a:r>
              <a:rPr lang="en-US" sz="2800" dirty="0" smtClean="0"/>
              <a:t>.</a:t>
            </a:r>
            <a:endParaRPr lang="en-US" sz="2800" dirty="0"/>
          </a:p>
          <a:p>
            <a:r>
              <a:rPr lang="en-US" sz="3200" b="1" dirty="0">
                <a:solidFill>
                  <a:srgbClr val="7030A0"/>
                </a:solidFill>
              </a:rPr>
              <a:t>Fermentation can be defined in several ways </a:t>
            </a:r>
            <a:r>
              <a:rPr lang="en-US" sz="3200" b="1" dirty="0" smtClean="0">
                <a:solidFill>
                  <a:srgbClr val="7030A0"/>
                </a:solidFill>
              </a:rPr>
              <a:t>but </a:t>
            </a:r>
            <a:r>
              <a:rPr lang="en-US" sz="3200" b="1" dirty="0">
                <a:solidFill>
                  <a:srgbClr val="7030A0"/>
                </a:solidFill>
              </a:rPr>
              <a:t>we define it here as a process that</a:t>
            </a:r>
          </a:p>
        </p:txBody>
      </p:sp>
      <p:sp>
        <p:nvSpPr>
          <p:cNvPr id="5" name="Rectangle 4"/>
          <p:cNvSpPr/>
          <p:nvPr/>
        </p:nvSpPr>
        <p:spPr>
          <a:xfrm>
            <a:off x="200166" y="3469051"/>
            <a:ext cx="118235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1.releases </a:t>
            </a:r>
            <a:r>
              <a:rPr lang="en-US" sz="3200" b="1" dirty="0">
                <a:solidFill>
                  <a:srgbClr val="00B0F0"/>
                </a:solidFill>
              </a:rPr>
              <a:t>energy from sugars or other organic molecules, </a:t>
            </a:r>
            <a:r>
              <a:rPr lang="en-US" sz="3200" b="1" dirty="0" smtClean="0">
                <a:solidFill>
                  <a:srgbClr val="00B0F0"/>
                </a:solidFill>
              </a:rPr>
              <a:t>such as </a:t>
            </a:r>
            <a:r>
              <a:rPr lang="en-US" sz="3200" b="1" dirty="0">
                <a:solidFill>
                  <a:srgbClr val="00B0F0"/>
                </a:solidFill>
              </a:rPr>
              <a:t>amino acids, organic acids, purines, and pyrimidines;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2. does not require oxygen (but sometimes can occur in </a:t>
            </a:r>
            <a:r>
              <a:rPr lang="en-US" sz="3200" b="1" dirty="0" smtClean="0">
                <a:solidFill>
                  <a:srgbClr val="C00000"/>
                </a:solidFill>
              </a:rPr>
              <a:t>its presence</a:t>
            </a:r>
            <a:r>
              <a:rPr lang="en-US" sz="3200" b="1" dirty="0">
                <a:solidFill>
                  <a:srgbClr val="C00000"/>
                </a:solidFill>
              </a:rPr>
              <a:t>);</a:t>
            </a:r>
          </a:p>
          <a:p>
            <a:r>
              <a:rPr lang="en-US" sz="3200" b="1" dirty="0">
                <a:solidFill>
                  <a:srgbClr val="0070C0"/>
                </a:solidFill>
              </a:rPr>
              <a:t>3. does not require the use of the Krebs cycle or an electron</a:t>
            </a:r>
          </a:p>
          <a:p>
            <a:r>
              <a:rPr lang="en-US" sz="3200" b="1" dirty="0">
                <a:solidFill>
                  <a:srgbClr val="0070C0"/>
                </a:solidFill>
              </a:rPr>
              <a:t>transport chain</a:t>
            </a:r>
          </a:p>
        </p:txBody>
      </p:sp>
    </p:spTree>
    <p:extLst>
      <p:ext uri="{BB962C8B-B14F-4D97-AF65-F5344CB8AC3E}">
        <p14:creationId xmlns:p14="http://schemas.microsoft.com/office/powerpoint/2010/main" val="125411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6478" y="504673"/>
            <a:ext cx="118462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4. uses an organic molecule as the final electron acceptor</a:t>
            </a:r>
            <a:r>
              <a:rPr lang="en-US" sz="3200" b="1" dirty="0" smtClean="0">
                <a:solidFill>
                  <a:srgbClr val="C00000"/>
                </a:solidFill>
              </a:rPr>
              <a:t>;</a:t>
            </a:r>
            <a:endParaRPr lang="en-US" sz="3200" dirty="0"/>
          </a:p>
          <a:p>
            <a:r>
              <a:rPr lang="en-US" sz="3200" b="1" dirty="0">
                <a:solidFill>
                  <a:srgbClr val="FF66CC"/>
                </a:solidFill>
              </a:rPr>
              <a:t>5. produces only small amounts of ATP (only one or </a:t>
            </a:r>
            <a:r>
              <a:rPr lang="en-US" sz="3200" b="1" dirty="0" smtClean="0">
                <a:solidFill>
                  <a:srgbClr val="FF66CC"/>
                </a:solidFill>
              </a:rPr>
              <a:t>two ATP molecules </a:t>
            </a:r>
            <a:r>
              <a:rPr lang="en-US" sz="3200" b="1" dirty="0">
                <a:solidFill>
                  <a:srgbClr val="FF66CC"/>
                </a:solidFill>
              </a:rPr>
              <a:t>for each molecule of starting </a:t>
            </a:r>
            <a:r>
              <a:rPr lang="en-US" sz="3200" b="1" dirty="0" smtClean="0">
                <a:solidFill>
                  <a:srgbClr val="FF66CC"/>
                </a:solidFill>
              </a:rPr>
              <a:t>material) because </a:t>
            </a:r>
            <a:r>
              <a:rPr lang="en-US" sz="3200" b="1" dirty="0">
                <a:solidFill>
                  <a:srgbClr val="FF66CC"/>
                </a:solidFill>
              </a:rPr>
              <a:t>much of the original energy in glucose remains </a:t>
            </a:r>
            <a:r>
              <a:rPr lang="en-US" sz="3200" b="1" dirty="0" smtClean="0">
                <a:solidFill>
                  <a:srgbClr val="FF66CC"/>
                </a:solidFill>
              </a:rPr>
              <a:t>in the </a:t>
            </a:r>
            <a:r>
              <a:rPr lang="en-US" sz="3200" b="1" dirty="0">
                <a:solidFill>
                  <a:srgbClr val="FF66CC"/>
                </a:solidFill>
              </a:rPr>
              <a:t>chemical bonds of the organic end-products, such </a:t>
            </a:r>
            <a:r>
              <a:rPr lang="en-US" sz="3200" b="1" dirty="0" smtClean="0">
                <a:solidFill>
                  <a:srgbClr val="FF66CC"/>
                </a:solidFill>
              </a:rPr>
              <a:t>as lactic </a:t>
            </a:r>
            <a:r>
              <a:rPr lang="en-US" sz="3200" b="1" dirty="0">
                <a:solidFill>
                  <a:srgbClr val="FF66CC"/>
                </a:solidFill>
              </a:rPr>
              <a:t>acid or ethanol.</a:t>
            </a:r>
          </a:p>
        </p:txBody>
      </p:sp>
      <p:sp>
        <p:nvSpPr>
          <p:cNvPr id="5" name="Rectangle 4"/>
          <p:cNvSpPr/>
          <p:nvPr/>
        </p:nvSpPr>
        <p:spPr>
          <a:xfrm>
            <a:off x="136478" y="3388394"/>
            <a:ext cx="118462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During fermentation, electrons are transferred (along </a:t>
            </a:r>
            <a:r>
              <a:rPr lang="en-US" sz="3200" dirty="0" smtClean="0"/>
              <a:t>with protons</a:t>
            </a:r>
            <a:r>
              <a:rPr lang="en-US" sz="3200" dirty="0"/>
              <a:t>) from reduced coenzymes (NADH, NADPH) to </a:t>
            </a:r>
            <a:r>
              <a:rPr lang="en-US" sz="3200" dirty="0" smtClean="0"/>
              <a:t>pyruvic acid </a:t>
            </a:r>
            <a:r>
              <a:rPr lang="en-US" sz="3200" dirty="0"/>
              <a:t>or </a:t>
            </a:r>
            <a:r>
              <a:rPr lang="en-US" sz="3200" dirty="0" smtClean="0"/>
              <a:t>its derivatives .Those </a:t>
            </a:r>
            <a:r>
              <a:rPr lang="en-US" sz="3200" dirty="0"/>
              <a:t>final electron acceptors are reduced to the end-products </a:t>
            </a:r>
            <a:r>
              <a:rPr lang="en-US" sz="3200" dirty="0" smtClean="0"/>
              <a:t>.An essential </a:t>
            </a:r>
            <a:r>
              <a:rPr lang="en-US" sz="3200" dirty="0"/>
              <a:t>function of the second stage of fermentation is </a:t>
            </a:r>
            <a:r>
              <a:rPr lang="en-US" sz="3200" dirty="0" smtClean="0"/>
              <a:t>to ensure </a:t>
            </a:r>
            <a:r>
              <a:rPr lang="en-US" sz="3200" dirty="0"/>
              <a:t>a steady supply of NAD+ and NADP+ so that glycolysis</a:t>
            </a:r>
          </a:p>
          <a:p>
            <a:r>
              <a:rPr lang="en-US" sz="3200" dirty="0"/>
              <a:t>can continue</a:t>
            </a:r>
          </a:p>
        </p:txBody>
      </p:sp>
    </p:spTree>
    <p:extLst>
      <p:ext uri="{BB962C8B-B14F-4D97-AF65-F5344CB8AC3E}">
        <p14:creationId xmlns:p14="http://schemas.microsoft.com/office/powerpoint/2010/main" val="326364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0124" y="309560"/>
            <a:ext cx="1179166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In fermentation, ATP is generated only </a:t>
            </a:r>
            <a:r>
              <a:rPr lang="en-US" sz="3200" dirty="0" smtClean="0"/>
              <a:t>during glycolysis.</a:t>
            </a:r>
          </a:p>
          <a:p>
            <a:endParaRPr lang="en-US" sz="3200" dirty="0"/>
          </a:p>
          <a:p>
            <a:r>
              <a:rPr lang="en-US" sz="3200" dirty="0"/>
              <a:t>Microorganisms can ferment various substrates; </a:t>
            </a:r>
            <a:r>
              <a:rPr lang="en-US" sz="3200" b="1" dirty="0">
                <a:solidFill>
                  <a:srgbClr val="FF0000"/>
                </a:solidFill>
              </a:rPr>
              <a:t>the </a:t>
            </a:r>
            <a:r>
              <a:rPr lang="en-US" sz="3200" b="1" dirty="0" smtClean="0">
                <a:solidFill>
                  <a:srgbClr val="FF0000"/>
                </a:solidFill>
              </a:rPr>
              <a:t>end products</a:t>
            </a:r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3200" b="1" dirty="0">
                <a:solidFill>
                  <a:srgbClr val="FF0000"/>
                </a:solidFill>
              </a:rPr>
              <a:t>depend on the particular microorganism, the substrate,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and the enzymes that are </a:t>
            </a:r>
            <a:r>
              <a:rPr lang="en-US" sz="3200" b="1" dirty="0" smtClean="0">
                <a:solidFill>
                  <a:srgbClr val="FF0000"/>
                </a:solidFill>
              </a:rPr>
              <a:t>p resent </a:t>
            </a:r>
            <a:r>
              <a:rPr lang="en-US" sz="3200" b="1" dirty="0">
                <a:solidFill>
                  <a:srgbClr val="FF0000"/>
                </a:solidFill>
              </a:rPr>
              <a:t>and active</a:t>
            </a:r>
            <a:r>
              <a:rPr lang="en-US" sz="3200" b="1" dirty="0"/>
              <a:t>. </a:t>
            </a:r>
            <a:r>
              <a:rPr lang="en-US" sz="3200" dirty="0"/>
              <a:t>Chemical analyses</a:t>
            </a:r>
          </a:p>
          <a:p>
            <a:r>
              <a:rPr lang="en-US" sz="3200" dirty="0"/>
              <a:t>of these end-products are useful in identifying microorganisms</a:t>
            </a:r>
            <a:r>
              <a:rPr lang="en-US" sz="3200" dirty="0" smtClean="0"/>
              <a:t>. 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686937" y="4334134"/>
            <a:ext cx="112548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66CC"/>
                </a:solidFill>
              </a:rPr>
              <a:t>the more important processes: </a:t>
            </a:r>
            <a:r>
              <a:rPr lang="en-US" sz="3200" b="1" dirty="0" smtClean="0">
                <a:solidFill>
                  <a:srgbClr val="FF66CC"/>
                </a:solidFill>
              </a:rPr>
              <a:t>lactic acid </a:t>
            </a:r>
            <a:r>
              <a:rPr lang="en-US" sz="3200" b="1" dirty="0">
                <a:solidFill>
                  <a:srgbClr val="FF66CC"/>
                </a:solidFill>
              </a:rPr>
              <a:t>fermentation and alcohol fermentation.</a:t>
            </a:r>
          </a:p>
        </p:txBody>
      </p:sp>
    </p:spTree>
    <p:extLst>
      <p:ext uri="{BB962C8B-B14F-4D97-AF65-F5344CB8AC3E}">
        <p14:creationId xmlns:p14="http://schemas.microsoft.com/office/powerpoint/2010/main" val="367027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7378" y="201895"/>
            <a:ext cx="1173252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66CC"/>
                </a:solidFill>
              </a:rPr>
              <a:t>Lactic Acid Fermentation</a:t>
            </a:r>
          </a:p>
          <a:p>
            <a:r>
              <a:rPr lang="en-US" sz="3200" dirty="0"/>
              <a:t>During glycolysis, which is the first phase of lactic </a:t>
            </a:r>
            <a:r>
              <a:rPr lang="en-US" sz="3200" dirty="0" smtClean="0"/>
              <a:t>acid fermentation</a:t>
            </a:r>
            <a:r>
              <a:rPr lang="en-US" sz="3200" dirty="0"/>
              <a:t>, a molecule of glucose is oxidized to </a:t>
            </a:r>
            <a:r>
              <a:rPr lang="en-US" sz="3200" dirty="0" smtClean="0"/>
              <a:t>two molecules </a:t>
            </a:r>
            <a:r>
              <a:rPr lang="en-US" sz="3200" dirty="0"/>
              <a:t>of pyruvic acid </a:t>
            </a:r>
            <a:r>
              <a:rPr lang="en-US" sz="3200" dirty="0" smtClean="0"/>
              <a:t>.</a:t>
            </a:r>
          </a:p>
          <a:p>
            <a:endParaRPr lang="en-US" sz="3200" dirty="0" smtClean="0"/>
          </a:p>
          <a:p>
            <a:r>
              <a:rPr lang="en-US" sz="3200" b="1" dirty="0" smtClean="0">
                <a:solidFill>
                  <a:srgbClr val="FF66CC"/>
                </a:solidFill>
              </a:rPr>
              <a:t>This oxidation </a:t>
            </a:r>
            <a:r>
              <a:rPr lang="en-US" sz="3200" b="1" dirty="0">
                <a:solidFill>
                  <a:srgbClr val="FF66CC"/>
                </a:solidFill>
              </a:rPr>
              <a:t>generates the energy that is used to form the two </a:t>
            </a:r>
            <a:r>
              <a:rPr lang="en-US" sz="3200" b="1" dirty="0" smtClean="0">
                <a:solidFill>
                  <a:srgbClr val="FF66CC"/>
                </a:solidFill>
              </a:rPr>
              <a:t>molecules of </a:t>
            </a:r>
            <a:r>
              <a:rPr lang="en-US" sz="3200" b="1" dirty="0">
                <a:solidFill>
                  <a:srgbClr val="FF66CC"/>
                </a:solidFill>
              </a:rPr>
              <a:t>ATP. </a:t>
            </a:r>
            <a:r>
              <a:rPr lang="en-US" sz="3200" dirty="0"/>
              <a:t>In the next step, the two molecules of pyruvic acid</a:t>
            </a:r>
          </a:p>
          <a:p>
            <a:r>
              <a:rPr lang="en-US" sz="3200" dirty="0"/>
              <a:t>are reduced by </a:t>
            </a:r>
            <a:r>
              <a:rPr lang="en-US" sz="3200" b="1" dirty="0">
                <a:solidFill>
                  <a:srgbClr val="FF66CC"/>
                </a:solidFill>
              </a:rPr>
              <a:t>two molecules of NADH </a:t>
            </a:r>
            <a:r>
              <a:rPr lang="en-US" sz="3200" dirty="0"/>
              <a:t>to form </a:t>
            </a:r>
            <a:r>
              <a:rPr lang="en-US" sz="3200" b="1" dirty="0">
                <a:solidFill>
                  <a:srgbClr val="FF66CC"/>
                </a:solidFill>
              </a:rPr>
              <a:t>two molecules of</a:t>
            </a:r>
          </a:p>
          <a:p>
            <a:r>
              <a:rPr lang="en-US" sz="3200" b="1" dirty="0">
                <a:solidFill>
                  <a:srgbClr val="FF66CC"/>
                </a:solidFill>
              </a:rPr>
              <a:t>lactic acid </a:t>
            </a:r>
            <a:r>
              <a:rPr lang="en-US" sz="3200" dirty="0" smtClean="0"/>
              <a:t>.Because </a:t>
            </a:r>
            <a:r>
              <a:rPr lang="en-US" sz="3200" dirty="0"/>
              <a:t>lactic acid is the end-product </a:t>
            </a:r>
            <a:r>
              <a:rPr lang="en-US" sz="3200" dirty="0" smtClean="0"/>
              <a:t>of the </a:t>
            </a:r>
            <a:r>
              <a:rPr lang="en-US" sz="3200" dirty="0"/>
              <a:t>reaction, it undergoes no further oxidation, and most of </a:t>
            </a:r>
            <a:r>
              <a:rPr lang="en-US" sz="3200" dirty="0" smtClean="0"/>
              <a:t>the energy </a:t>
            </a:r>
            <a:r>
              <a:rPr lang="en-US" sz="3200" dirty="0"/>
              <a:t>produced by the reaction remains stored in the lactic acid.</a:t>
            </a:r>
          </a:p>
          <a:p>
            <a:r>
              <a:rPr lang="en-US" sz="3200" dirty="0"/>
              <a:t>Thus, this fermentation yields only a small amount of energy.</a:t>
            </a:r>
          </a:p>
        </p:txBody>
      </p:sp>
    </p:spTree>
    <p:extLst>
      <p:ext uri="{BB962C8B-B14F-4D97-AF65-F5344CB8AC3E}">
        <p14:creationId xmlns:p14="http://schemas.microsoft.com/office/powerpoint/2010/main" val="30212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0333" y="360613"/>
            <a:ext cx="11677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Aerobic Respiration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The Krebs Cycle : </a:t>
            </a:r>
            <a:r>
              <a:rPr lang="en-US" sz="3200" dirty="0" smtClean="0"/>
              <a:t> The Krebs cycle, also called the tricarboxylic acid (TCA) cycle or citric acid cycle, is a series of biochemical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222913" y="1930273"/>
            <a:ext cx="1150051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reactions in which the large amount of potential chemical energy</a:t>
            </a:r>
          </a:p>
          <a:p>
            <a:r>
              <a:rPr lang="en-US" sz="3200" dirty="0" smtClean="0"/>
              <a:t>stored in acetyl CoA is released step by step .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In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this cycle, a series of oxidations and reductions transfer that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potential energy, in the form of electrons, to electron carrier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coenzymes, chiefly NAD+. </a:t>
            </a:r>
            <a:r>
              <a:rPr lang="en-US" sz="3200" dirty="0" smtClean="0"/>
              <a:t>The pyruvic acid derivatives are</a:t>
            </a:r>
          </a:p>
          <a:p>
            <a:r>
              <a:rPr lang="en-US" sz="3200" dirty="0" smtClean="0"/>
              <a:t>oxidized; the coenzymes are reduced.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8699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5534" y="348482"/>
            <a:ext cx="1157330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Two important genera of lactic acid bacteria are </a:t>
            </a:r>
            <a:r>
              <a:rPr lang="en-US" sz="3200" b="1" dirty="0" smtClean="0">
                <a:solidFill>
                  <a:srgbClr val="FF66CC"/>
                </a:solidFill>
              </a:rPr>
              <a:t>Streptococcus</a:t>
            </a:r>
          </a:p>
          <a:p>
            <a:r>
              <a:rPr lang="en-US" sz="3200" b="1" dirty="0" smtClean="0">
                <a:solidFill>
                  <a:srgbClr val="FF66CC"/>
                </a:solidFill>
              </a:rPr>
              <a:t>and Lactobacillus </a:t>
            </a:r>
            <a:r>
              <a:rPr lang="en-US" sz="3200" dirty="0" smtClean="0"/>
              <a:t>.</a:t>
            </a:r>
            <a:r>
              <a:rPr lang="en-US" sz="3200" b="1" dirty="0" smtClean="0">
                <a:solidFill>
                  <a:srgbClr val="C00000"/>
                </a:solidFill>
              </a:rPr>
              <a:t>Because these microbes produce only lactic acid, they are referred to as </a:t>
            </a:r>
            <a:r>
              <a:rPr lang="en-US" sz="3200" b="1" dirty="0" err="1" smtClean="0">
                <a:solidFill>
                  <a:srgbClr val="C00000"/>
                </a:solidFill>
              </a:rPr>
              <a:t>homolactic</a:t>
            </a:r>
            <a:r>
              <a:rPr lang="en-US" sz="3200" b="1" dirty="0" smtClean="0">
                <a:solidFill>
                  <a:srgbClr val="C00000"/>
                </a:solidFill>
              </a:rPr>
              <a:t> (or </a:t>
            </a:r>
            <a:r>
              <a:rPr lang="en-US" sz="3200" b="1" dirty="0" err="1" smtClean="0">
                <a:solidFill>
                  <a:srgbClr val="C00000"/>
                </a:solidFill>
              </a:rPr>
              <a:t>homofermentative</a:t>
            </a:r>
            <a:r>
              <a:rPr lang="en-US" sz="3200" b="1" dirty="0" smtClean="0">
                <a:solidFill>
                  <a:srgbClr val="C00000"/>
                </a:solidFill>
              </a:rPr>
              <a:t>).</a:t>
            </a:r>
          </a:p>
          <a:p>
            <a:r>
              <a:rPr lang="en-US" sz="3200" dirty="0" smtClean="0"/>
              <a:t>Lactic acid fermentation can result in food spoilage.</a:t>
            </a:r>
          </a:p>
          <a:p>
            <a:r>
              <a:rPr lang="en-US" sz="3200" dirty="0" smtClean="0"/>
              <a:t>However, the process can also produce yogurt from milk, and pickles from cucumbers.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3580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6478" y="58847"/>
            <a:ext cx="11887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Alcohol Fermentation</a:t>
            </a:r>
          </a:p>
          <a:p>
            <a:r>
              <a:rPr lang="en-US" sz="3200" dirty="0" smtClean="0"/>
              <a:t>Alcohol fermentation also begins with the glycolysis of a molecule of </a:t>
            </a:r>
            <a:r>
              <a:rPr lang="en-US" sz="3200" dirty="0"/>
              <a:t>glucose to yield two molecules of </a:t>
            </a:r>
            <a:r>
              <a:rPr lang="en-US" sz="3200" b="1" dirty="0">
                <a:solidFill>
                  <a:srgbClr val="FF0000"/>
                </a:solidFill>
              </a:rPr>
              <a:t>pyruvic acid and two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molecules of ATP.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r>
              <a:rPr lang="en-US" sz="3200" dirty="0" smtClean="0"/>
              <a:t>In </a:t>
            </a:r>
            <a:r>
              <a:rPr lang="en-US" sz="3200" dirty="0"/>
              <a:t>the next </a:t>
            </a:r>
            <a:r>
              <a:rPr lang="en-US" sz="3200" dirty="0" smtClean="0"/>
              <a:t>reaction</a:t>
            </a:r>
            <a:r>
              <a:rPr lang="en-US" sz="3200" dirty="0"/>
              <a:t>, the two molecules </a:t>
            </a:r>
            <a:r>
              <a:rPr lang="en-US" sz="3200" dirty="0" smtClean="0"/>
              <a:t>of pyruvic </a:t>
            </a:r>
            <a:r>
              <a:rPr lang="en-US" sz="3200" dirty="0"/>
              <a:t>acid are converted to </a:t>
            </a:r>
            <a:r>
              <a:rPr lang="en-US" sz="3200" b="1" dirty="0">
                <a:solidFill>
                  <a:srgbClr val="FF0000"/>
                </a:solidFill>
              </a:rPr>
              <a:t>two molecules of acetaldehyde </a:t>
            </a:r>
            <a:r>
              <a:rPr lang="en-US" sz="3200" b="1" dirty="0" smtClean="0">
                <a:solidFill>
                  <a:srgbClr val="FF0000"/>
                </a:solidFill>
              </a:rPr>
              <a:t>and two </a:t>
            </a:r>
            <a:r>
              <a:rPr lang="en-US" sz="3200" b="1" dirty="0">
                <a:solidFill>
                  <a:srgbClr val="FF0000"/>
                </a:solidFill>
              </a:rPr>
              <a:t>molecules of CO2</a:t>
            </a:r>
            <a:r>
              <a:rPr lang="en-US" sz="3200" dirty="0"/>
              <a:t> 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The </a:t>
            </a:r>
            <a:r>
              <a:rPr lang="en-US" sz="3200" dirty="0"/>
              <a:t>two molecules of </a:t>
            </a:r>
            <a:r>
              <a:rPr lang="en-US" sz="3200" dirty="0" smtClean="0"/>
              <a:t>acetaldehyde are </a:t>
            </a:r>
            <a:r>
              <a:rPr lang="en-US" sz="3200" dirty="0"/>
              <a:t>next reduced by </a:t>
            </a:r>
            <a:r>
              <a:rPr lang="en-US" sz="3200" dirty="0" smtClean="0"/>
              <a:t>two molecules </a:t>
            </a:r>
            <a:r>
              <a:rPr lang="en-US" sz="3200" dirty="0"/>
              <a:t>of NADH to </a:t>
            </a:r>
            <a:r>
              <a:rPr lang="en-US" sz="3200" dirty="0" smtClean="0"/>
              <a:t>form two </a:t>
            </a:r>
            <a:r>
              <a:rPr lang="en-US" sz="3200" dirty="0"/>
              <a:t>molecules of ethanol. Again, alcohol fermentation is a </a:t>
            </a:r>
            <a:r>
              <a:rPr lang="en-US" sz="3200" dirty="0" smtClean="0"/>
              <a:t>low energy- yield process because most of the energy contained in the initial </a:t>
            </a:r>
            <a:r>
              <a:rPr lang="en-US" sz="3200" dirty="0"/>
              <a:t>glucose molecule remains in the ethanol, the end-product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8422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6478" y="280244"/>
            <a:ext cx="1147776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Alcohol fermentation is carried out by a number of bacteria</a:t>
            </a:r>
          </a:p>
          <a:p>
            <a:r>
              <a:rPr lang="en-US" sz="3200" dirty="0"/>
              <a:t>and yeasts. The ethanol and carbon dioxide produced by the</a:t>
            </a:r>
          </a:p>
          <a:p>
            <a:r>
              <a:rPr lang="en-US" sz="3200" dirty="0"/>
              <a:t>yeast Saccharomyces </a:t>
            </a:r>
            <a:r>
              <a:rPr lang="en-US" sz="3200" dirty="0" smtClean="0"/>
              <a:t>are </a:t>
            </a:r>
            <a:r>
              <a:rPr lang="en-US" sz="3200" dirty="0"/>
              <a:t>waste products </a:t>
            </a:r>
            <a:r>
              <a:rPr lang="en-US" sz="3200" dirty="0" smtClean="0"/>
              <a:t>for yeast </a:t>
            </a:r>
            <a:r>
              <a:rPr lang="en-US" sz="3200" dirty="0"/>
              <a:t>cells but are useful to humans. </a:t>
            </a:r>
            <a:endParaRPr lang="en-US" sz="3200" dirty="0" smtClean="0"/>
          </a:p>
          <a:p>
            <a:r>
              <a:rPr lang="en-US" sz="3200" dirty="0" smtClean="0"/>
              <a:t>Ethanol </a:t>
            </a:r>
            <a:r>
              <a:rPr lang="en-US" sz="3200" dirty="0"/>
              <a:t>made by yeasts </a:t>
            </a:r>
            <a:r>
              <a:rPr lang="en-US" sz="3200" dirty="0" smtClean="0"/>
              <a:t>is the </a:t>
            </a:r>
            <a:r>
              <a:rPr lang="en-US" sz="3200" dirty="0"/>
              <a:t>alcohol in alcoholic beverages, and carbon dioxide made </a:t>
            </a:r>
            <a:r>
              <a:rPr lang="en-US" sz="3200" dirty="0" smtClean="0"/>
              <a:t>by yeasts </a:t>
            </a:r>
            <a:r>
              <a:rPr lang="en-US" sz="3200" dirty="0"/>
              <a:t>causes bread dough to rise.</a:t>
            </a:r>
          </a:p>
          <a:p>
            <a:r>
              <a:rPr lang="en-US" sz="3200" dirty="0"/>
              <a:t>Organisms that produce lactic acid as well as other acids or</a:t>
            </a:r>
          </a:p>
          <a:p>
            <a:r>
              <a:rPr lang="en-US" sz="3200" dirty="0"/>
              <a:t>alcohols are known as </a:t>
            </a:r>
            <a:r>
              <a:rPr lang="en-US" sz="3200" dirty="0" err="1"/>
              <a:t>heterolactic</a:t>
            </a:r>
            <a:r>
              <a:rPr lang="en-US" sz="3200" dirty="0"/>
              <a:t> (or </a:t>
            </a:r>
            <a:r>
              <a:rPr lang="en-US" sz="3200" dirty="0" err="1"/>
              <a:t>heterofermentative</a:t>
            </a:r>
            <a:r>
              <a:rPr lang="en-US" sz="3200" dirty="0"/>
              <a:t>) and</a:t>
            </a:r>
          </a:p>
          <a:p>
            <a:r>
              <a:rPr lang="en-US" sz="3200" dirty="0"/>
              <a:t>often use the pentose phosphate pathway</a:t>
            </a:r>
          </a:p>
        </p:txBody>
      </p:sp>
    </p:spTree>
    <p:extLst>
      <p:ext uri="{BB962C8B-B14F-4D97-AF65-F5344CB8AC3E}">
        <p14:creationId xmlns:p14="http://schemas.microsoft.com/office/powerpoint/2010/main" val="74282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4889" y="610316"/>
            <a:ext cx="27674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Photosynthesis</a:t>
            </a:r>
          </a:p>
        </p:txBody>
      </p:sp>
      <p:sp>
        <p:nvSpPr>
          <p:cNvPr id="5" name="Rectangle 4"/>
          <p:cNvSpPr/>
          <p:nvPr/>
        </p:nvSpPr>
        <p:spPr>
          <a:xfrm>
            <a:off x="219229" y="1492871"/>
            <a:ext cx="118180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In all of the metabolic pathways </a:t>
            </a:r>
            <a:r>
              <a:rPr lang="en-US" sz="3200" dirty="0" smtClean="0"/>
              <a:t>,organisms obtain energy </a:t>
            </a:r>
            <a:r>
              <a:rPr lang="en-US" sz="3200" dirty="0"/>
              <a:t>for cellular work by oxidizing organic compounds.</a:t>
            </a:r>
          </a:p>
          <a:p>
            <a:r>
              <a:rPr lang="en-US" sz="3200" dirty="0"/>
              <a:t>But where do organisms obtain these organic compounds? Some,</a:t>
            </a:r>
          </a:p>
          <a:p>
            <a:r>
              <a:rPr lang="en-US" sz="3200" dirty="0"/>
              <a:t>including animals and many microbes, feed on matter produced</a:t>
            </a:r>
          </a:p>
          <a:p>
            <a:r>
              <a:rPr lang="en-US" sz="3200" dirty="0"/>
              <a:t>by other organisms. For example, bacteria may </a:t>
            </a:r>
            <a:r>
              <a:rPr lang="en-US" sz="3200" dirty="0" smtClean="0"/>
              <a:t>catabolize compounds </a:t>
            </a:r>
            <a:r>
              <a:rPr lang="en-US" sz="3200" dirty="0"/>
              <a:t>from dead plants and animals, or they may </a:t>
            </a:r>
            <a:r>
              <a:rPr lang="en-US" sz="3200" dirty="0" smtClean="0"/>
              <a:t>obtain nourishment </a:t>
            </a:r>
            <a:r>
              <a:rPr lang="en-US" sz="3200" dirty="0"/>
              <a:t>from a living host.</a:t>
            </a:r>
          </a:p>
        </p:txBody>
      </p:sp>
    </p:spTree>
    <p:extLst>
      <p:ext uri="{BB962C8B-B14F-4D97-AF65-F5344CB8AC3E}">
        <p14:creationId xmlns:p14="http://schemas.microsoft.com/office/powerpoint/2010/main" val="35078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1150" y="115459"/>
            <a:ext cx="1170523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Other organisms synthesize complex organic compounds</a:t>
            </a:r>
          </a:p>
          <a:p>
            <a:r>
              <a:rPr lang="en-US" sz="3200" dirty="0"/>
              <a:t>from simple inorganic substances. The major mechanism for such</a:t>
            </a:r>
          </a:p>
          <a:p>
            <a:r>
              <a:rPr lang="en-US" sz="3200" dirty="0"/>
              <a:t>synthesis is a process called </a:t>
            </a:r>
            <a:r>
              <a:rPr lang="en-US" sz="3200" b="1" dirty="0">
                <a:solidFill>
                  <a:srgbClr val="FF0000"/>
                </a:solidFill>
              </a:rPr>
              <a:t>photosynthesis, </a:t>
            </a:r>
            <a:r>
              <a:rPr lang="en-US" sz="3200" dirty="0"/>
              <a:t>which is carried out</a:t>
            </a:r>
          </a:p>
          <a:p>
            <a:r>
              <a:rPr lang="en-US" sz="3200" dirty="0"/>
              <a:t>by plants and many microbes. Essentially, </a:t>
            </a:r>
            <a:r>
              <a:rPr lang="en-US" sz="3200" b="1" dirty="0">
                <a:solidFill>
                  <a:srgbClr val="00B050"/>
                </a:solidFill>
              </a:rPr>
              <a:t>photosynthesis is the</a:t>
            </a:r>
          </a:p>
          <a:p>
            <a:r>
              <a:rPr lang="en-US" sz="3200" b="1" dirty="0">
                <a:solidFill>
                  <a:srgbClr val="00B050"/>
                </a:solidFill>
              </a:rPr>
              <a:t>conversion of light energy from the sun into chemical energy. The</a:t>
            </a:r>
          </a:p>
          <a:p>
            <a:r>
              <a:rPr lang="en-US" sz="3200" b="1" dirty="0">
                <a:solidFill>
                  <a:srgbClr val="00B050"/>
                </a:solidFill>
              </a:rPr>
              <a:t>chemical energy is then used to convert CO2 from the atmosphere</a:t>
            </a:r>
          </a:p>
          <a:p>
            <a:r>
              <a:rPr lang="en-US" sz="3200" b="1" dirty="0">
                <a:solidFill>
                  <a:srgbClr val="00B050"/>
                </a:solidFill>
              </a:rPr>
              <a:t>to more reduced carbon compounds, primarily sugars. </a:t>
            </a:r>
            <a:r>
              <a:rPr lang="en-US" sz="3200" dirty="0"/>
              <a:t>The word</a:t>
            </a:r>
          </a:p>
          <a:p>
            <a:r>
              <a:rPr lang="en-US" sz="3200" dirty="0"/>
              <a:t>photosynthesis summarizes the process: </a:t>
            </a:r>
            <a:r>
              <a:rPr lang="en-US" sz="3200" b="1" dirty="0">
                <a:solidFill>
                  <a:srgbClr val="FF0000"/>
                </a:solidFill>
              </a:rPr>
              <a:t>photo means light, and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synthesis refers to the assembly of organic compounds</a:t>
            </a:r>
            <a:r>
              <a:rPr lang="en-US" sz="3200" dirty="0"/>
              <a:t>. This </a:t>
            </a:r>
            <a:r>
              <a:rPr lang="en-US" sz="3200" dirty="0" smtClean="0"/>
              <a:t>synthesis of </a:t>
            </a:r>
            <a:r>
              <a:rPr lang="en-US" sz="3200" dirty="0"/>
              <a:t>sugars by using carbon atoms from CO2 gas is also called</a:t>
            </a:r>
          </a:p>
          <a:p>
            <a:r>
              <a:rPr lang="en-US" sz="3200" dirty="0"/>
              <a:t>carbon fixation. </a:t>
            </a:r>
          </a:p>
        </p:txBody>
      </p:sp>
    </p:spTree>
    <p:extLst>
      <p:ext uri="{BB962C8B-B14F-4D97-AF65-F5344CB8AC3E}">
        <p14:creationId xmlns:p14="http://schemas.microsoft.com/office/powerpoint/2010/main" val="100023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15624"/>
            <a:ext cx="120327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Continuation of life as we know it on Earth </a:t>
            </a:r>
            <a:r>
              <a:rPr lang="en-US" sz="3200" dirty="0" smtClean="0"/>
              <a:t>depends on </a:t>
            </a:r>
            <a:r>
              <a:rPr lang="en-US" sz="3200" dirty="0"/>
              <a:t>the recycling of carbon in this way </a:t>
            </a:r>
            <a:r>
              <a:rPr lang="en-US" sz="3200" dirty="0" smtClean="0"/>
              <a:t>. </a:t>
            </a:r>
            <a:r>
              <a:rPr lang="en-US" sz="3200" dirty="0"/>
              <a:t>Cyanobacteria, algae, and green plants all contribute </a:t>
            </a:r>
            <a:r>
              <a:rPr lang="en-US" sz="3200" dirty="0" err="1" smtClean="0"/>
              <a:t>tothis</a:t>
            </a:r>
            <a:r>
              <a:rPr lang="en-US" sz="3200" dirty="0" smtClean="0"/>
              <a:t> </a:t>
            </a:r>
            <a:r>
              <a:rPr lang="en-US" sz="3200" dirty="0"/>
              <a:t>vital recycling with photosynthesis.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867" y="2129049"/>
            <a:ext cx="10795378" cy="4408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60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228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230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05233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8769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2830" y="0"/>
            <a:ext cx="1150506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Pyruvic acid, the product of glycolysis, cannot enter the</a:t>
            </a:r>
          </a:p>
          <a:p>
            <a:r>
              <a:rPr lang="en-US" sz="3600" dirty="0" smtClean="0"/>
              <a:t>Krebs cycle directly. In a preparatory step, it must lose one molecule of CO2 and become a two-carbon compound .</a:t>
            </a:r>
          </a:p>
          <a:p>
            <a:r>
              <a:rPr lang="en-US" sz="3600" dirty="0" smtClean="0"/>
              <a:t>This process is called</a:t>
            </a:r>
            <a:r>
              <a:rPr lang="en-US" sz="3600" b="1" dirty="0" smtClean="0">
                <a:solidFill>
                  <a:srgbClr val="FF0000"/>
                </a:solidFill>
              </a:rPr>
              <a:t> decarboxylation</a:t>
            </a:r>
            <a:r>
              <a:rPr lang="en-US" sz="3600" dirty="0" smtClean="0"/>
              <a:t>. </a:t>
            </a:r>
            <a:r>
              <a:rPr lang="en-US" sz="3600" b="1" dirty="0" smtClean="0">
                <a:solidFill>
                  <a:srgbClr val="FF0000"/>
                </a:solidFill>
              </a:rPr>
              <a:t>The two-carbon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compound, called an acetyl group,</a:t>
            </a:r>
            <a:r>
              <a:rPr lang="en-US" sz="3600" dirty="0" smtClean="0"/>
              <a:t> attaches to coenzyme A</a:t>
            </a:r>
          </a:p>
          <a:p>
            <a:r>
              <a:rPr lang="en-US" sz="3600" dirty="0" smtClean="0"/>
              <a:t>through a high-energy bond; the resulting complex is known as </a:t>
            </a:r>
            <a:r>
              <a:rPr lang="en-US" sz="3600" b="1" dirty="0" smtClean="0">
                <a:solidFill>
                  <a:srgbClr val="FF0000"/>
                </a:solidFill>
              </a:rPr>
              <a:t>acetyl coenzyme A (acetyl CoA). </a:t>
            </a:r>
          </a:p>
          <a:p>
            <a:r>
              <a:rPr lang="en-US" sz="3600" dirty="0" smtClean="0"/>
              <a:t>During this reaction,  pyruvic acid is also oxidized, and NAD+ is reduced to NADH.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0906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192" y="300252"/>
            <a:ext cx="11546007" cy="61141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Remember that the </a:t>
            </a:r>
            <a:r>
              <a:rPr lang="en-US" sz="3200" b="1" dirty="0" smtClean="0">
                <a:solidFill>
                  <a:srgbClr val="FF0000"/>
                </a:solidFill>
              </a:rPr>
              <a:t>oxidation of one glucose molecule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produces two molecules of pyruvic acid</a:t>
            </a:r>
            <a:r>
              <a:rPr lang="en-US" sz="3200" dirty="0" smtClean="0"/>
              <a:t>, so for each molecule of</a:t>
            </a:r>
          </a:p>
          <a:p>
            <a:pPr marL="0" indent="0">
              <a:buNone/>
            </a:pPr>
            <a:r>
              <a:rPr lang="en-US" sz="3200" dirty="0" smtClean="0"/>
              <a:t>glucose, two molecules of CO2 are released in </a:t>
            </a:r>
            <a:r>
              <a:rPr lang="en-US" sz="3200" b="1" dirty="0" smtClean="0">
                <a:solidFill>
                  <a:srgbClr val="FF0000"/>
                </a:solidFill>
              </a:rPr>
              <a:t>this preparatory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step, two molecules of NADH are produced, and two molecules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of acetyl CoA are formed.</a:t>
            </a:r>
            <a:r>
              <a:rPr lang="en-US" sz="3200" dirty="0" smtClean="0"/>
              <a:t> Once the pyruvic acid has undergone</a:t>
            </a:r>
          </a:p>
          <a:p>
            <a:pPr marL="0" indent="0">
              <a:buNone/>
            </a:pPr>
            <a:r>
              <a:rPr lang="en-US" sz="3200" dirty="0" smtClean="0"/>
              <a:t>decarboxylation and its derivative (the acetyl group) has</a:t>
            </a:r>
          </a:p>
          <a:p>
            <a:pPr marL="0" indent="0">
              <a:buNone/>
            </a:pPr>
            <a:r>
              <a:rPr lang="en-US" sz="3200" dirty="0" smtClean="0"/>
              <a:t>attached to CoA, the resulting acetyl CoA is ready to enter the</a:t>
            </a:r>
          </a:p>
          <a:p>
            <a:pPr marL="0" indent="0">
              <a:buNone/>
            </a:pPr>
            <a:r>
              <a:rPr lang="en-US" sz="3200" dirty="0" smtClean="0"/>
              <a:t>Krebs cycle.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90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0251" y="174599"/>
            <a:ext cx="1177801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As acetyl CoA enters the Krebs cycle, </a:t>
            </a:r>
            <a:r>
              <a:rPr lang="en-US" sz="3200" dirty="0" smtClean="0">
                <a:solidFill>
                  <a:srgbClr val="FF0000"/>
                </a:solidFill>
              </a:rPr>
              <a:t>CoA detaches from the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acetyl group.</a:t>
            </a:r>
            <a:r>
              <a:rPr lang="en-US" sz="3200" dirty="0" smtClean="0"/>
              <a:t> The two-carbon acetyl group combines with a four carbon compound called </a:t>
            </a:r>
            <a:r>
              <a:rPr lang="en-US" sz="3200" b="1" dirty="0" smtClean="0">
                <a:solidFill>
                  <a:srgbClr val="00B0F0"/>
                </a:solidFill>
              </a:rPr>
              <a:t>oxaloacetic acid to form the six-carbon</a:t>
            </a:r>
          </a:p>
          <a:p>
            <a:r>
              <a:rPr lang="en-US" sz="3200" b="1" dirty="0" smtClean="0">
                <a:solidFill>
                  <a:srgbClr val="00B0F0"/>
                </a:solidFill>
              </a:rPr>
              <a:t>citric acid</a:t>
            </a:r>
            <a:r>
              <a:rPr lang="en-US" sz="3200" dirty="0" smtClean="0"/>
              <a:t>. This synthesis reaction requires energy, which is provided</a:t>
            </a:r>
          </a:p>
          <a:p>
            <a:r>
              <a:rPr lang="en-US" sz="3200" dirty="0" smtClean="0"/>
              <a:t>by the cleavage of the high-energy bond between the acetyl group and CoA. </a:t>
            </a:r>
          </a:p>
          <a:p>
            <a:r>
              <a:rPr lang="en-US" sz="3200" dirty="0" smtClean="0"/>
              <a:t>The formation of citric acid is thus the first step in the Krebs cycle.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4695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9181" y="390942"/>
            <a:ext cx="1175072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The chemical reactions of the Krebs cycle fall into several general</a:t>
            </a:r>
          </a:p>
          <a:p>
            <a:r>
              <a:rPr lang="en-US" sz="3200" dirty="0" smtClean="0"/>
              <a:t>categories; one of these is decarboxylation. For example, </a:t>
            </a:r>
            <a:r>
              <a:rPr lang="en-US" sz="3200" b="1" dirty="0" smtClean="0">
                <a:solidFill>
                  <a:srgbClr val="FF0000"/>
                </a:solidFill>
              </a:rPr>
              <a:t>in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Step  3 </a:t>
            </a:r>
            <a:r>
              <a:rPr lang="en-US" sz="3200" b="1" dirty="0" err="1" smtClean="0">
                <a:solidFill>
                  <a:srgbClr val="FF0000"/>
                </a:solidFill>
              </a:rPr>
              <a:t>isocitric</a:t>
            </a:r>
            <a:r>
              <a:rPr lang="en-US" sz="3200" b="1" dirty="0" smtClean="0">
                <a:solidFill>
                  <a:srgbClr val="FF0000"/>
                </a:solidFill>
              </a:rPr>
              <a:t> acid a six -carbon compound, is </a:t>
            </a:r>
            <a:r>
              <a:rPr lang="en-US" sz="3200" b="1" dirty="0" err="1" smtClean="0">
                <a:solidFill>
                  <a:srgbClr val="FF0000"/>
                </a:solidFill>
              </a:rPr>
              <a:t>decarboxylated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r>
              <a:rPr lang="en-US" sz="3200" b="1" dirty="0" smtClean="0">
                <a:solidFill>
                  <a:srgbClr val="FF0000"/>
                </a:solidFill>
              </a:rPr>
              <a:t>to the five-carbon compound called α-</a:t>
            </a:r>
            <a:r>
              <a:rPr lang="en-US" sz="3200" b="1" dirty="0" err="1" smtClean="0">
                <a:solidFill>
                  <a:srgbClr val="FF0000"/>
                </a:solidFill>
              </a:rPr>
              <a:t>ketoglutaric</a:t>
            </a:r>
            <a:r>
              <a:rPr lang="en-US" sz="3200" b="1" dirty="0" smtClean="0">
                <a:solidFill>
                  <a:srgbClr val="FF0000"/>
                </a:solidFill>
              </a:rPr>
              <a:t> acid. </a:t>
            </a:r>
          </a:p>
          <a:p>
            <a:r>
              <a:rPr lang="en-US" sz="3200" b="1" dirty="0" smtClean="0">
                <a:solidFill>
                  <a:srgbClr val="00B0F0"/>
                </a:solidFill>
              </a:rPr>
              <a:t>Another</a:t>
            </a:r>
            <a:r>
              <a:rPr lang="en-US" sz="3200" b="1" dirty="0">
                <a:solidFill>
                  <a:srgbClr val="00B0F0"/>
                </a:solidFill>
              </a:rPr>
              <a:t> </a:t>
            </a:r>
            <a:r>
              <a:rPr lang="en-US" sz="3200" b="1" dirty="0" smtClean="0">
                <a:solidFill>
                  <a:srgbClr val="00B0F0"/>
                </a:solidFill>
              </a:rPr>
              <a:t>decarboxylation takes place in  </a:t>
            </a:r>
            <a:r>
              <a:rPr lang="en-US" sz="3200" b="1" dirty="0" err="1" smtClean="0">
                <a:solidFill>
                  <a:srgbClr val="00B0F0"/>
                </a:solidFill>
              </a:rPr>
              <a:t>stape</a:t>
            </a:r>
            <a:r>
              <a:rPr lang="en-US" sz="3200" b="1" dirty="0" smtClean="0">
                <a:solidFill>
                  <a:srgbClr val="00B0F0"/>
                </a:solidFill>
              </a:rPr>
              <a:t> 4</a:t>
            </a:r>
            <a:r>
              <a:rPr lang="en-US" sz="3200" dirty="0"/>
              <a:t>. </a:t>
            </a:r>
            <a:r>
              <a:rPr lang="en-US" sz="3200" dirty="0" smtClean="0"/>
              <a:t>Because one carboxylic cycle  has </a:t>
            </a:r>
            <a:r>
              <a:rPr lang="en-US" sz="3200" dirty="0"/>
              <a:t>taken place in the preparatory step and two in the </a:t>
            </a:r>
            <a:r>
              <a:rPr lang="en-US" sz="3200" dirty="0" smtClean="0"/>
              <a:t>Krebs cycle</a:t>
            </a:r>
            <a:r>
              <a:rPr lang="en-US" sz="3200" dirty="0"/>
              <a:t>, </a:t>
            </a:r>
            <a:r>
              <a:rPr lang="en-US" sz="3200" b="1" dirty="0">
                <a:solidFill>
                  <a:srgbClr val="C00000"/>
                </a:solidFill>
              </a:rPr>
              <a:t>all three carbon atoms in pyruvic acid are eventually </a:t>
            </a:r>
            <a:r>
              <a:rPr lang="en-US" sz="3200" b="1" dirty="0" smtClean="0">
                <a:solidFill>
                  <a:srgbClr val="C00000"/>
                </a:solidFill>
              </a:rPr>
              <a:t>released as </a:t>
            </a:r>
            <a:r>
              <a:rPr lang="en-US" sz="3200" b="1" dirty="0">
                <a:solidFill>
                  <a:srgbClr val="C00000"/>
                </a:solidFill>
              </a:rPr>
              <a:t>CO2 by the Krebs cycle.</a:t>
            </a:r>
            <a:r>
              <a:rPr lang="en-US" sz="3200" dirty="0"/>
              <a:t> This represents the conversion</a:t>
            </a:r>
          </a:p>
          <a:p>
            <a:r>
              <a:rPr lang="en-US" sz="3200" dirty="0"/>
              <a:t>to CO2 of all six carbon atoms contained in the original glucose</a:t>
            </a:r>
          </a:p>
          <a:p>
            <a:r>
              <a:rPr lang="en-US" sz="3200" dirty="0"/>
              <a:t>molecule.</a:t>
            </a:r>
          </a:p>
        </p:txBody>
      </p:sp>
    </p:spTree>
    <p:extLst>
      <p:ext uri="{BB962C8B-B14F-4D97-AF65-F5344CB8AC3E}">
        <p14:creationId xmlns:p14="http://schemas.microsoft.com/office/powerpoint/2010/main" val="393226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327025" y="258763"/>
            <a:ext cx="11696700" cy="621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" y="258763"/>
            <a:ext cx="11717338" cy="623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944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2012" y="280244"/>
            <a:ext cx="114368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If we look at the Krebs cycle as a whole, we see that for every</a:t>
            </a:r>
          </a:p>
          <a:p>
            <a:r>
              <a:rPr lang="en-US" sz="3200" dirty="0"/>
              <a:t>two molecules of acetyl CoA that enter the cycle, </a:t>
            </a:r>
            <a:r>
              <a:rPr lang="en-US" sz="3200" b="1" dirty="0">
                <a:solidFill>
                  <a:srgbClr val="C00000"/>
                </a:solidFill>
              </a:rPr>
              <a:t>four molecules of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CO2 are liberated by decarboxylation, six molecules of NADH and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two molecules of FADH2 are produced by oxidation-reduction </a:t>
            </a:r>
            <a:r>
              <a:rPr lang="en-US" sz="3200" dirty="0" err="1" smtClean="0">
                <a:solidFill>
                  <a:srgbClr val="C00000"/>
                </a:solidFill>
              </a:rPr>
              <a:t>reactions,and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>
                <a:solidFill>
                  <a:srgbClr val="C00000"/>
                </a:solidFill>
              </a:rPr>
              <a:t>two molecules of ATP are generated by </a:t>
            </a:r>
            <a:r>
              <a:rPr lang="en-US" sz="3200" dirty="0" smtClean="0">
                <a:solidFill>
                  <a:srgbClr val="C00000"/>
                </a:solidFill>
              </a:rPr>
              <a:t>substrate-level phosphorylation</a:t>
            </a:r>
            <a:r>
              <a:rPr lang="en-US" sz="3200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232012" y="3530431"/>
            <a:ext cx="1175072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A molecule of guanosine triphosphate (GTP</a:t>
            </a:r>
            <a:r>
              <a:rPr lang="en-US" sz="3200" dirty="0" smtClean="0"/>
              <a:t>), formed </a:t>
            </a:r>
            <a:r>
              <a:rPr lang="en-US" sz="3200" dirty="0"/>
              <a:t>from guanosine diphosphate (GDP + P smallest </a:t>
            </a:r>
            <a:r>
              <a:rPr lang="en-US" sz="3200" dirty="0" smtClean="0"/>
              <a:t>size, for </a:t>
            </a:r>
            <a:r>
              <a:rPr lang="en-US" sz="3200" dirty="0"/>
              <a:t>in </a:t>
            </a:r>
            <a:r>
              <a:rPr lang="en-US" sz="3200" dirty="0" smtClean="0"/>
              <a:t>text. </a:t>
            </a:r>
            <a:r>
              <a:rPr lang="en-US" sz="3200" dirty="0" err="1" smtClean="0"/>
              <a:t>i</a:t>
            </a:r>
            <a:r>
              <a:rPr lang="en-US" sz="3200" dirty="0"/>
              <a:t>), is similar </a:t>
            </a:r>
            <a:r>
              <a:rPr lang="en-US" sz="3200" dirty="0" smtClean="0"/>
              <a:t>to ATP </a:t>
            </a:r>
            <a:r>
              <a:rPr lang="en-US" sz="3200" dirty="0"/>
              <a:t>and serves as an intermediary at this point in the cycle. </a:t>
            </a:r>
            <a:r>
              <a:rPr lang="en-US" sz="3200" dirty="0" smtClean="0"/>
              <a:t>Many of </a:t>
            </a:r>
            <a:r>
              <a:rPr lang="en-US" sz="3200" dirty="0"/>
              <a:t>the intermediates in the Krebs cycle also play a role in </a:t>
            </a:r>
            <a:r>
              <a:rPr lang="en-US" sz="3200" dirty="0" smtClean="0"/>
              <a:t>other pathways</a:t>
            </a:r>
            <a:r>
              <a:rPr lang="en-US" sz="3200" dirty="0"/>
              <a:t>, especially in amino acid biosynthesis</a:t>
            </a:r>
          </a:p>
        </p:txBody>
      </p:sp>
    </p:spTree>
    <p:extLst>
      <p:ext uri="{BB962C8B-B14F-4D97-AF65-F5344CB8AC3E}">
        <p14:creationId xmlns:p14="http://schemas.microsoft.com/office/powerpoint/2010/main" val="341477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4348</TotalTime>
  <Words>2663</Words>
  <Application>Microsoft Office PowerPoint</Application>
  <PresentationFormat>Widescreen</PresentationFormat>
  <Paragraphs>156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2O14</dc:creator>
  <cp:lastModifiedBy>DR.Ahmed Saker 2O14</cp:lastModifiedBy>
  <cp:revision>39</cp:revision>
  <dcterms:created xsi:type="dcterms:W3CDTF">2018-12-27T20:49:37Z</dcterms:created>
  <dcterms:modified xsi:type="dcterms:W3CDTF">2019-01-07T06:01:36Z</dcterms:modified>
</cp:coreProperties>
</file>